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74"/>
  </p:notesMasterIdLst>
  <p:sldIdLst>
    <p:sldId id="259" r:id="rId3"/>
    <p:sldId id="283" r:id="rId4"/>
    <p:sldId id="285" r:id="rId5"/>
    <p:sldId id="286" r:id="rId6"/>
    <p:sldId id="288" r:id="rId7"/>
    <p:sldId id="292" r:id="rId8"/>
    <p:sldId id="287" r:id="rId9"/>
    <p:sldId id="290" r:id="rId10"/>
    <p:sldId id="291" r:id="rId11"/>
    <p:sldId id="355" r:id="rId12"/>
    <p:sldId id="356" r:id="rId13"/>
    <p:sldId id="357" r:id="rId14"/>
    <p:sldId id="306" r:id="rId15"/>
    <p:sldId id="307" r:id="rId16"/>
    <p:sldId id="301" r:id="rId17"/>
    <p:sldId id="304" r:id="rId18"/>
    <p:sldId id="305" r:id="rId19"/>
    <p:sldId id="303" r:id="rId20"/>
    <p:sldId id="302" r:id="rId21"/>
    <p:sldId id="296" r:id="rId22"/>
    <p:sldId id="295" r:id="rId23"/>
    <p:sldId id="297" r:id="rId24"/>
    <p:sldId id="308" r:id="rId25"/>
    <p:sldId id="298" r:id="rId26"/>
    <p:sldId id="299" r:id="rId27"/>
    <p:sldId id="300" r:id="rId28"/>
    <p:sldId id="309" r:id="rId29"/>
    <p:sldId id="310" r:id="rId30"/>
    <p:sldId id="311" r:id="rId31"/>
    <p:sldId id="312" r:id="rId32"/>
    <p:sldId id="313" r:id="rId33"/>
    <p:sldId id="314" r:id="rId34"/>
    <p:sldId id="316" r:id="rId35"/>
    <p:sldId id="315" r:id="rId36"/>
    <p:sldId id="317" r:id="rId37"/>
    <p:sldId id="321" r:id="rId38"/>
    <p:sldId id="318" r:id="rId39"/>
    <p:sldId id="319" r:id="rId40"/>
    <p:sldId id="322" r:id="rId41"/>
    <p:sldId id="320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5" r:id="rId54"/>
    <p:sldId id="334" r:id="rId55"/>
    <p:sldId id="336" r:id="rId56"/>
    <p:sldId id="337" r:id="rId57"/>
    <p:sldId id="338" r:id="rId58"/>
    <p:sldId id="339" r:id="rId59"/>
    <p:sldId id="340" r:id="rId60"/>
    <p:sldId id="341" r:id="rId61"/>
    <p:sldId id="344" r:id="rId62"/>
    <p:sldId id="342" r:id="rId63"/>
    <p:sldId id="343" r:id="rId64"/>
    <p:sldId id="345" r:id="rId65"/>
    <p:sldId id="346" r:id="rId66"/>
    <p:sldId id="348" r:id="rId67"/>
    <p:sldId id="349" r:id="rId68"/>
    <p:sldId id="351" r:id="rId69"/>
    <p:sldId id="350" r:id="rId70"/>
    <p:sldId id="352" r:id="rId71"/>
    <p:sldId id="353" r:id="rId72"/>
    <p:sldId id="354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54" d="100"/>
          <a:sy n="54" d="100"/>
        </p:scale>
        <p:origin x="76" y="1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A3EA7-8EBC-408C-931B-E0FA08C85B04}" type="datetimeFigureOut">
              <a:rPr lang="zh-CN" altLang="en-US" smtClean="0"/>
              <a:pPr/>
              <a:t>2016/4/23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D0EAB-564B-4CBD-8352-ABF6288BA3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196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CB555-9C99-445A-BCBD-009D3C928CC7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z="1100" b="1" smtClean="0"/>
              <a:t>Example</a:t>
            </a:r>
          </a:p>
          <a:p>
            <a:r>
              <a:rPr lang="en-US" altLang="zh-CN" sz="1000" smtClean="0">
                <a:latin typeface="Arial "/>
              </a:rPr>
              <a:t>CREATE TABLE HumanResources.EmployeeLeave</a:t>
            </a:r>
          </a:p>
          <a:p>
            <a:r>
              <a:rPr lang="en-US" altLang="zh-CN" sz="1000" smtClean="0">
                <a:latin typeface="Arial "/>
              </a:rPr>
              <a:t>(</a:t>
            </a:r>
          </a:p>
          <a:p>
            <a:r>
              <a:rPr lang="en-US" altLang="zh-CN" sz="1000" smtClean="0">
                <a:latin typeface="Arial "/>
              </a:rPr>
              <a:t>   EmployeeID int NOT NULL, </a:t>
            </a:r>
          </a:p>
          <a:p>
            <a:r>
              <a:rPr lang="en-US" altLang="zh-CN" sz="1000" smtClean="0">
                <a:latin typeface="Arial "/>
              </a:rPr>
              <a:t>   LeaveStartDate datetime NOT NULL,</a:t>
            </a:r>
          </a:p>
          <a:p>
            <a:r>
              <a:rPr lang="en-US" altLang="zh-CN" sz="1000" smtClean="0">
                <a:latin typeface="Arial "/>
              </a:rPr>
              <a:t>   LeaveEndDate datetime NOT NULL,</a:t>
            </a:r>
          </a:p>
          <a:p>
            <a:r>
              <a:rPr lang="en-US" altLang="zh-CN" sz="1000" smtClean="0">
                <a:latin typeface="Arial "/>
              </a:rPr>
              <a:t>   LeaveReason varchar(100),</a:t>
            </a:r>
          </a:p>
          <a:p>
            <a:r>
              <a:rPr lang="en-US" altLang="zh-CN" sz="1000" smtClean="0">
                <a:latin typeface="Arial "/>
              </a:rPr>
              <a:t>   LeaveType char(2)NOT NULL</a:t>
            </a:r>
          </a:p>
          <a:p>
            <a:r>
              <a:rPr lang="en-US" altLang="zh-CN" sz="1000" smtClean="0">
                <a:latin typeface="Arial "/>
              </a:rPr>
              <a:t>)</a:t>
            </a:r>
          </a:p>
          <a:p>
            <a:endParaRPr lang="zh-CN" altLang="en-US" sz="1000" smtClean="0"/>
          </a:p>
        </p:txBody>
      </p:sp>
    </p:spTree>
    <p:extLst>
      <p:ext uri="{BB962C8B-B14F-4D97-AF65-F5344CB8AC3E}">
        <p14:creationId xmlns:p14="http://schemas.microsoft.com/office/powerpoint/2010/main" val="37442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50000"/>
                  </a:spcBef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50000"/>
                </a:spcBef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37C1CD76-D27A-47CF-8A19-98ADF44DE3A5}" type="slidenum">
              <a:rPr lang="en-US" altLang="zh-CN">
                <a:solidFill>
                  <a:srgbClr val="1C1C1C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626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272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97433" y="617539"/>
            <a:ext cx="2855384" cy="55578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1" y="617539"/>
            <a:ext cx="8367183" cy="5557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526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617539"/>
            <a:ext cx="10390716" cy="7953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527051" y="1773239"/>
            <a:ext cx="11425767" cy="4402137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6139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1"/>
            <a:ext cx="98552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3718" y="1219200"/>
            <a:ext cx="5727700" cy="5018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34618" y="1219200"/>
            <a:ext cx="5727700" cy="5018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37C1CD76-D27A-47CF-8A19-98ADF44DE3A5}" type="slidenum">
              <a:rPr lang="en-US" altLang="zh-CN" smtClean="0">
                <a:solidFill>
                  <a:srgbClr val="1C1C1C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  <a:ea typeface="楷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 baseline="0">
                <a:latin typeface="Times New Roman" pitchFamily="18" charset="0"/>
                <a:ea typeface="宋体" pitchFamily="2" charset="-122"/>
              </a:defRPr>
            </a:lvl1pPr>
            <a:lvl2pPr>
              <a:defRPr sz="2600" baseline="0">
                <a:latin typeface="Times New Roman" pitchFamily="18" charset="0"/>
                <a:ea typeface="宋体" pitchFamily="2" charset="-122"/>
              </a:defRPr>
            </a:lvl2pPr>
            <a:lvl3pPr>
              <a:defRPr baseline="0">
                <a:latin typeface="Times New Roman" pitchFamily="18" charset="0"/>
                <a:ea typeface="宋体" pitchFamily="2" charset="-122"/>
              </a:defRPr>
            </a:lvl3pPr>
            <a:lvl4pPr>
              <a:defRPr baseline="0">
                <a:latin typeface="Times New Roman" pitchFamily="18" charset="0"/>
                <a:ea typeface="宋体" pitchFamily="2" charset="-122"/>
              </a:defRPr>
            </a:lvl4pPr>
            <a:lvl5pPr>
              <a:defRPr baseline="0">
                <a:latin typeface="Times New Roman" pitchFamily="18" charset="0"/>
                <a:ea typeface="宋体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4754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492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7051" y="1773239"/>
            <a:ext cx="5611283" cy="4402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1534" y="1773239"/>
            <a:ext cx="5611284" cy="4402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009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0580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781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920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6464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11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556684" y="873126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1066801" y="873126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721785" y="1295401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1214967" y="1295401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69333" y="1222376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016000" y="765176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590551" y="1555750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617539"/>
            <a:ext cx="10390716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773239"/>
            <a:ext cx="11425767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4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59600" y="6248400"/>
            <a:ext cx="492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kumimoji="0" sz="1400">
                <a:solidFill>
                  <a:schemeClr val="hlink"/>
                </a:solidFill>
                <a:latin typeface="Principals of Database System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10223501" y="0"/>
          <a:ext cx="19685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MP 图象" r:id="rId16" imgW="1561905" imgH="1514686" progId="PBrush">
                  <p:embed/>
                </p:oleObj>
              </mc:Choice>
              <mc:Fallback>
                <p:oleObj name="BMP 图象" r:id="rId16" imgW="1561905" imgH="151468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1" y="0"/>
                        <a:ext cx="19685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47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ahoma" pitchFamily="34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ahoma" pitchFamily="34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ahoma" pitchFamily="34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ahoma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C2056-C35F-4F88-843E-57E80D1F11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36</a:t>
            </a:r>
            <a:r>
              <a:rPr lang="zh-CN" altLang="en-US" dirty="0" smtClean="0"/>
              <a:t>： 表的简介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宋体" pitchFamily="2" charset="-122"/>
              </a:rPr>
              <a:t>数据类型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996" y="1747706"/>
            <a:ext cx="11658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字符串类型</a:t>
            </a:r>
            <a:r>
              <a:rPr lang="en-US" altLang="zh-CN" dirty="0" smtClean="0">
                <a:ea typeface="宋体" pitchFamily="2" charset="-122"/>
              </a:rPr>
              <a:t>——</a:t>
            </a:r>
            <a:r>
              <a:rPr lang="zh-CN" altLang="en-US" dirty="0" smtClean="0">
                <a:solidFill>
                  <a:srgbClr val="FF3300"/>
                </a:solidFill>
                <a:ea typeface="宋体" pitchFamily="2" charset="-122"/>
              </a:rPr>
              <a:t>单引号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编码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普通字符编码</a:t>
            </a:r>
            <a:r>
              <a:rPr lang="en-US" altLang="zh-CN" dirty="0" smtClean="0">
                <a:ea typeface="宋体" pitchFamily="2" charset="-122"/>
              </a:rPr>
              <a:t>——</a:t>
            </a:r>
            <a:r>
              <a:rPr lang="zh-CN" altLang="en-US" dirty="0" smtClean="0">
                <a:ea typeface="宋体" pitchFamily="2" charset="-122"/>
              </a:rPr>
              <a:t>多种字符集，统称</a:t>
            </a:r>
            <a:r>
              <a:rPr lang="en-US" altLang="zh-CN" dirty="0" smtClean="0">
                <a:ea typeface="宋体" pitchFamily="2" charset="-122"/>
              </a:rPr>
              <a:t>ANSI</a:t>
            </a:r>
            <a:r>
              <a:rPr lang="zh-CN" altLang="en-US" dirty="0" smtClean="0">
                <a:ea typeface="宋体" pitchFamily="2" charset="-122"/>
              </a:rPr>
              <a:t>字符集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统一字符编码</a:t>
            </a:r>
            <a:r>
              <a:rPr lang="en-US" altLang="zh-CN" dirty="0" smtClean="0">
                <a:ea typeface="宋体" pitchFamily="2" charset="-122"/>
              </a:rPr>
              <a:t>——Unicode</a:t>
            </a:r>
            <a:r>
              <a:rPr lang="zh-CN" altLang="en-US" dirty="0" smtClean="0">
                <a:ea typeface="宋体" pitchFamily="2" charset="-122"/>
              </a:rPr>
              <a:t>字符集（固定使用两个字节来表示一个字符）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非</a:t>
            </a:r>
            <a:r>
              <a:rPr lang="en-US" altLang="zh-CN" dirty="0" smtClean="0">
                <a:ea typeface="宋体" pitchFamily="2" charset="-122"/>
              </a:rPr>
              <a:t>Unicode</a:t>
            </a:r>
            <a:r>
              <a:rPr lang="zh-CN" altLang="en-US" dirty="0" smtClean="0">
                <a:ea typeface="宋体" pitchFamily="2" charset="-122"/>
              </a:rPr>
              <a:t>字符类型：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 smtClean="0">
                <a:ea typeface="宋体" pitchFamily="2" charset="-122"/>
              </a:rPr>
              <a:t>char</a:t>
            </a:r>
            <a:r>
              <a:rPr lang="en-US" altLang="zh-CN" dirty="0" smtClean="0">
                <a:ea typeface="宋体" pitchFamily="2" charset="-122"/>
              </a:rPr>
              <a:t> [ ( 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) ] 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固定长度，非 </a:t>
            </a:r>
            <a:r>
              <a:rPr lang="en-US" altLang="zh-CN" dirty="0" smtClean="0">
                <a:ea typeface="宋体" pitchFamily="2" charset="-122"/>
              </a:rPr>
              <a:t>Unicode </a:t>
            </a:r>
            <a:r>
              <a:rPr lang="zh-CN" altLang="en-US" dirty="0" smtClean="0">
                <a:ea typeface="宋体" pitchFamily="2" charset="-122"/>
              </a:rPr>
              <a:t>字符数据，长度为 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个字节。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的取值范围为 </a:t>
            </a:r>
            <a:r>
              <a:rPr lang="en-US" altLang="zh-CN" dirty="0" smtClean="0">
                <a:ea typeface="宋体" pitchFamily="2" charset="-122"/>
              </a:rPr>
              <a:t>1 </a:t>
            </a:r>
            <a:r>
              <a:rPr lang="zh-CN" altLang="en-US" dirty="0" smtClean="0">
                <a:ea typeface="宋体" pitchFamily="2" charset="-122"/>
              </a:rPr>
              <a:t>至 </a:t>
            </a:r>
            <a:r>
              <a:rPr lang="en-US" altLang="zh-CN" dirty="0" smtClean="0">
                <a:ea typeface="宋体" pitchFamily="2" charset="-122"/>
              </a:rPr>
              <a:t>8,000</a:t>
            </a:r>
            <a:r>
              <a:rPr lang="zh-CN" altLang="en-US" dirty="0" smtClean="0">
                <a:ea typeface="宋体" pitchFamily="2" charset="-122"/>
              </a:rPr>
              <a:t>，存储大小是 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个字节。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 err="1" smtClean="0">
                <a:ea typeface="宋体" pitchFamily="2" charset="-122"/>
              </a:rPr>
              <a:t>varchar</a:t>
            </a:r>
            <a:r>
              <a:rPr lang="en-US" altLang="zh-CN" dirty="0" smtClean="0">
                <a:ea typeface="宋体" pitchFamily="2" charset="-122"/>
              </a:rPr>
              <a:t> [ ( 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| </a:t>
            </a:r>
            <a:r>
              <a:rPr lang="en-US" altLang="zh-CN" b="1" dirty="0" smtClean="0">
                <a:ea typeface="宋体" pitchFamily="2" charset="-122"/>
              </a:rPr>
              <a:t>max</a:t>
            </a:r>
            <a:r>
              <a:rPr lang="en-US" altLang="zh-CN" dirty="0" smtClean="0">
                <a:ea typeface="宋体" pitchFamily="2" charset="-122"/>
              </a:rPr>
              <a:t> ) ] 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可变长度，非 </a:t>
            </a:r>
            <a:r>
              <a:rPr lang="en-US" altLang="zh-CN" dirty="0" smtClean="0">
                <a:ea typeface="宋体" pitchFamily="2" charset="-122"/>
              </a:rPr>
              <a:t>Unicode </a:t>
            </a:r>
            <a:r>
              <a:rPr lang="zh-CN" altLang="en-US" dirty="0" smtClean="0">
                <a:ea typeface="宋体" pitchFamily="2" charset="-122"/>
              </a:rPr>
              <a:t>字符数据。</a:t>
            </a:r>
            <a:r>
              <a:rPr lang="en-US" altLang="zh-CN" i="1" dirty="0" smtClean="0">
                <a:ea typeface="宋体" pitchFamily="2" charset="-122"/>
              </a:rPr>
              <a:t>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的取值范围为 </a:t>
            </a:r>
            <a:r>
              <a:rPr lang="en-US" altLang="zh-CN" dirty="0" smtClean="0">
                <a:ea typeface="宋体" pitchFamily="2" charset="-122"/>
              </a:rPr>
              <a:t>1 </a:t>
            </a:r>
            <a:r>
              <a:rPr lang="zh-CN" altLang="en-US" dirty="0" smtClean="0">
                <a:ea typeface="宋体" pitchFamily="2" charset="-122"/>
              </a:rPr>
              <a:t>至 </a:t>
            </a:r>
            <a:r>
              <a:rPr lang="en-US" altLang="zh-CN" dirty="0" smtClean="0">
                <a:ea typeface="宋体" pitchFamily="2" charset="-122"/>
              </a:rPr>
              <a:t>8,000</a:t>
            </a:r>
            <a:r>
              <a:rPr lang="zh-CN" altLang="en-US" dirty="0" smtClean="0">
                <a:ea typeface="宋体" pitchFamily="2" charset="-122"/>
              </a:rPr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itchFamily="2" charset="-122"/>
              </a:rPr>
              <a:t>text</a:t>
            </a:r>
          </a:p>
          <a:p>
            <a:pPr lvl="2" eaLnBrk="1" hangingPunct="1">
              <a:lnSpc>
                <a:spcPct val="90000"/>
              </a:lnSpc>
            </a:pP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pitchFamily="2" charset="-122"/>
              </a:rPr>
              <a:t>数据类型（续）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Unicode</a:t>
            </a:r>
            <a:r>
              <a:rPr lang="zh-CN" altLang="en-US" smtClean="0">
                <a:ea typeface="宋体" pitchFamily="2" charset="-122"/>
              </a:rPr>
              <a:t>字符</a:t>
            </a:r>
          </a:p>
          <a:p>
            <a:pPr lvl="1" eaLnBrk="1" hangingPunct="1"/>
            <a:r>
              <a:rPr lang="en-US" altLang="zh-CN" b="1" smtClean="0">
                <a:ea typeface="宋体" pitchFamily="2" charset="-122"/>
              </a:rPr>
              <a:t>nchar</a:t>
            </a:r>
            <a:r>
              <a:rPr lang="en-US" altLang="zh-CN" smtClean="0">
                <a:ea typeface="宋体" pitchFamily="2" charset="-122"/>
              </a:rPr>
              <a:t> [ ( n ) ]</a:t>
            </a:r>
          </a:p>
          <a:p>
            <a:pPr lvl="2" eaLnBrk="1" hangingPunct="1"/>
            <a:r>
              <a:rPr lang="en-US" altLang="zh-CN" i="1" smtClean="0">
                <a:ea typeface="宋体" pitchFamily="2" charset="-122"/>
              </a:rPr>
              <a:t>n</a:t>
            </a:r>
            <a:r>
              <a:rPr lang="en-US" altLang="zh-CN" smtClean="0">
                <a:ea typeface="宋体" pitchFamily="2" charset="-122"/>
              </a:rPr>
              <a:t> </a:t>
            </a:r>
            <a:r>
              <a:rPr lang="zh-CN" altLang="en-US" smtClean="0">
                <a:ea typeface="宋体" pitchFamily="2" charset="-122"/>
              </a:rPr>
              <a:t>个字符的固定长度的 </a:t>
            </a:r>
            <a:r>
              <a:rPr lang="en-US" altLang="zh-CN" smtClean="0">
                <a:ea typeface="宋体" pitchFamily="2" charset="-122"/>
              </a:rPr>
              <a:t>Unicode </a:t>
            </a:r>
            <a:r>
              <a:rPr lang="zh-CN" altLang="en-US" smtClean="0">
                <a:ea typeface="宋体" pitchFamily="2" charset="-122"/>
              </a:rPr>
              <a:t>字符数据。</a:t>
            </a:r>
            <a:r>
              <a:rPr lang="en-US" altLang="zh-CN" i="1" smtClean="0">
                <a:ea typeface="宋体" pitchFamily="2" charset="-122"/>
              </a:rPr>
              <a:t>n</a:t>
            </a:r>
            <a:r>
              <a:rPr lang="en-US" altLang="zh-CN" smtClean="0">
                <a:ea typeface="宋体" pitchFamily="2" charset="-122"/>
              </a:rPr>
              <a:t> </a:t>
            </a:r>
            <a:r>
              <a:rPr lang="zh-CN" altLang="en-US" smtClean="0">
                <a:ea typeface="宋体" pitchFamily="2" charset="-122"/>
              </a:rPr>
              <a:t>值必须在 </a:t>
            </a:r>
            <a:r>
              <a:rPr lang="en-US" altLang="zh-CN" smtClean="0">
                <a:ea typeface="宋体" pitchFamily="2" charset="-122"/>
              </a:rPr>
              <a:t>1 </a:t>
            </a:r>
            <a:r>
              <a:rPr lang="zh-CN" altLang="en-US" smtClean="0">
                <a:ea typeface="宋体" pitchFamily="2" charset="-122"/>
              </a:rPr>
              <a:t>到 </a:t>
            </a:r>
            <a:r>
              <a:rPr lang="en-US" altLang="zh-CN" smtClean="0">
                <a:ea typeface="宋体" pitchFamily="2" charset="-122"/>
              </a:rPr>
              <a:t>4,000 </a:t>
            </a:r>
            <a:r>
              <a:rPr lang="zh-CN" altLang="en-US" smtClean="0">
                <a:ea typeface="宋体" pitchFamily="2" charset="-122"/>
              </a:rPr>
              <a:t>之间（含）。</a:t>
            </a:r>
          </a:p>
          <a:p>
            <a:pPr lvl="1" eaLnBrk="1" hangingPunct="1"/>
            <a:r>
              <a:rPr lang="en-US" altLang="zh-CN" b="1" smtClean="0">
                <a:ea typeface="宋体" pitchFamily="2" charset="-122"/>
              </a:rPr>
              <a:t>nvarchar</a:t>
            </a:r>
            <a:r>
              <a:rPr lang="en-US" altLang="zh-CN" smtClean="0">
                <a:ea typeface="宋体" pitchFamily="2" charset="-122"/>
              </a:rPr>
              <a:t> [ ( n | </a:t>
            </a:r>
            <a:r>
              <a:rPr lang="en-US" altLang="zh-CN" b="1" smtClean="0">
                <a:ea typeface="宋体" pitchFamily="2" charset="-122"/>
              </a:rPr>
              <a:t>max</a:t>
            </a:r>
            <a:r>
              <a:rPr lang="en-US" altLang="zh-CN" smtClean="0">
                <a:ea typeface="宋体" pitchFamily="2" charset="-122"/>
              </a:rPr>
              <a:t> ) ] </a:t>
            </a:r>
          </a:p>
          <a:p>
            <a:pPr lvl="2" eaLnBrk="1" hangingPunct="1"/>
            <a:r>
              <a:rPr lang="zh-CN" altLang="en-US" smtClean="0">
                <a:ea typeface="宋体" pitchFamily="2" charset="-122"/>
              </a:rPr>
              <a:t>可变长度 </a:t>
            </a:r>
            <a:r>
              <a:rPr lang="en-US" altLang="zh-CN" smtClean="0">
                <a:ea typeface="宋体" pitchFamily="2" charset="-122"/>
              </a:rPr>
              <a:t>Unicode </a:t>
            </a:r>
            <a:r>
              <a:rPr lang="zh-CN" altLang="en-US" smtClean="0">
                <a:ea typeface="宋体" pitchFamily="2" charset="-122"/>
              </a:rPr>
              <a:t>字符数据。</a:t>
            </a:r>
            <a:r>
              <a:rPr lang="en-US" altLang="zh-CN" i="1" smtClean="0">
                <a:ea typeface="宋体" pitchFamily="2" charset="-122"/>
              </a:rPr>
              <a:t>n </a:t>
            </a:r>
            <a:r>
              <a:rPr lang="zh-CN" altLang="en-US" smtClean="0">
                <a:ea typeface="宋体" pitchFamily="2" charset="-122"/>
              </a:rPr>
              <a:t>值在 </a:t>
            </a:r>
            <a:r>
              <a:rPr lang="en-US" altLang="zh-CN" smtClean="0">
                <a:ea typeface="宋体" pitchFamily="2" charset="-122"/>
              </a:rPr>
              <a:t>1 </a:t>
            </a:r>
            <a:r>
              <a:rPr lang="zh-CN" altLang="en-US" smtClean="0">
                <a:ea typeface="宋体" pitchFamily="2" charset="-122"/>
              </a:rPr>
              <a:t>到 </a:t>
            </a:r>
            <a:r>
              <a:rPr lang="en-US" altLang="zh-CN" smtClean="0">
                <a:ea typeface="宋体" pitchFamily="2" charset="-122"/>
              </a:rPr>
              <a:t>4,000 </a:t>
            </a:r>
            <a:r>
              <a:rPr lang="zh-CN" altLang="en-US" smtClean="0">
                <a:ea typeface="宋体" pitchFamily="2" charset="-122"/>
              </a:rPr>
              <a:t>之间（含）。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前面有一个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N</a:t>
            </a:r>
            <a:r>
              <a:rPr lang="zh-CN" altLang="en-US" smtClean="0">
                <a:solidFill>
                  <a:srgbClr val="FF3300"/>
                </a:solidFill>
                <a:ea typeface="宋体" pitchFamily="2" charset="-122"/>
              </a:rPr>
              <a:t>标识符</a:t>
            </a:r>
          </a:p>
          <a:p>
            <a:pPr lvl="2" eaLnBrk="1" hangingPunct="1"/>
            <a:r>
              <a:rPr lang="zh-CN" altLang="en-US" smtClean="0">
                <a:solidFill>
                  <a:srgbClr val="FF3300"/>
                </a:solidFill>
                <a:ea typeface="宋体" pitchFamily="2" charset="-122"/>
              </a:rPr>
              <a:t>如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N’dog’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宋体" pitchFamily="2" charset="-122"/>
              </a:rPr>
              <a:t>数据类型（续）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itchFamily="2" charset="-122"/>
              </a:rPr>
              <a:t>精确数字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bigint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decimal</a:t>
            </a:r>
            <a:r>
              <a:rPr lang="zh-CN" altLang="en-US" smtClean="0">
                <a:ea typeface="宋体" pitchFamily="2" charset="-122"/>
              </a:rPr>
              <a:t>、 </a:t>
            </a:r>
            <a:r>
              <a:rPr lang="en-US" altLang="zh-CN" smtClean="0">
                <a:ea typeface="宋体" pitchFamily="2" charset="-122"/>
              </a:rPr>
              <a:t>int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numeric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smallint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money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tinyint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smallmoney </a:t>
            </a:r>
            <a:r>
              <a:rPr lang="zh-CN" altLang="en-US" smtClean="0"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bit  </a:t>
            </a:r>
          </a:p>
          <a:p>
            <a:pPr eaLnBrk="1" hangingPunct="1"/>
            <a:r>
              <a:rPr lang="zh-CN" altLang="en-US" b="1" smtClean="0">
                <a:ea typeface="宋体" pitchFamily="2" charset="-122"/>
              </a:rPr>
              <a:t>近似数字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float real </a:t>
            </a:r>
          </a:p>
          <a:p>
            <a:pPr eaLnBrk="1" hangingPunct="1"/>
            <a:r>
              <a:rPr lang="zh-CN" altLang="en-US" b="1" smtClean="0">
                <a:ea typeface="宋体" pitchFamily="2" charset="-122"/>
              </a:rPr>
              <a:t>日期和时间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Datetime</a:t>
            </a:r>
            <a:r>
              <a:rPr lang="zh-CN" altLang="en-US" smtClean="0">
                <a:ea typeface="宋体" pitchFamily="2" charset="-122"/>
              </a:rPr>
              <a:t>、 </a:t>
            </a:r>
            <a:r>
              <a:rPr lang="en-US" altLang="zh-CN" smtClean="0">
                <a:ea typeface="宋体" pitchFamily="2" charset="-122"/>
              </a:rPr>
              <a:t>smalldatetime </a:t>
            </a:r>
          </a:p>
          <a:p>
            <a:pPr lvl="1" eaLnBrk="1" hangingPunct="1"/>
            <a:r>
              <a:rPr lang="zh-CN" altLang="en-US" smtClean="0">
                <a:solidFill>
                  <a:srgbClr val="FF3300"/>
                </a:solidFill>
                <a:ea typeface="宋体" pitchFamily="2" charset="-122"/>
              </a:rPr>
              <a:t>用单引号括起来</a:t>
            </a:r>
          </a:p>
          <a:p>
            <a:pPr lvl="2" eaLnBrk="1" hangingPunct="1"/>
            <a:r>
              <a:rPr lang="zh-CN" altLang="en-US" smtClean="0">
                <a:solidFill>
                  <a:srgbClr val="FF3300"/>
                </a:solidFill>
                <a:ea typeface="宋体" pitchFamily="2" charset="-122"/>
              </a:rPr>
              <a:t>‘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20060507’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NULL</a:t>
            </a:r>
            <a:r>
              <a:rPr lang="zh-CN" altLang="en-US" dirty="0" smtClean="0"/>
              <a:t>的含义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r>
              <a:rPr lang="zh-CN" altLang="en-US" dirty="0" smtClean="0"/>
              <a:t>的含义</a:t>
            </a:r>
            <a:endParaRPr lang="en-US" altLang="zh-CN" dirty="0" smtClean="0"/>
          </a:p>
          <a:p>
            <a:pPr lvl="1"/>
            <a:r>
              <a:rPr lang="en-US" sz="2800" dirty="0" smtClean="0"/>
              <a:t>NULL</a:t>
            </a:r>
            <a:r>
              <a:rPr lang="zh-CN" altLang="en-US" sz="2800" dirty="0" smtClean="0"/>
              <a:t>（空值）表示数值未知或将在以后添加的数据。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在“查询编辑器”中查看表数据时，空值在结果中显示为</a:t>
            </a:r>
            <a:r>
              <a:rPr lang="en-US" sz="2800" dirty="0" smtClean="0"/>
              <a:t>NULL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用户也可显式的输入</a:t>
            </a:r>
            <a:r>
              <a:rPr lang="en-US" sz="2800" dirty="0" smtClean="0"/>
              <a:t>NULL</a:t>
            </a:r>
          </a:p>
          <a:p>
            <a:pPr lvl="1"/>
            <a:r>
              <a:rPr lang="en-US" sz="2800" dirty="0" smtClean="0"/>
              <a:t>NULL</a:t>
            </a:r>
            <a:r>
              <a:rPr lang="zh-CN" altLang="en-US" sz="2800" dirty="0" smtClean="0"/>
              <a:t>不同于空白、</a:t>
            </a:r>
            <a:r>
              <a:rPr lang="en-US" sz="2800" dirty="0" smtClean="0"/>
              <a:t>0</a:t>
            </a:r>
            <a:r>
              <a:rPr lang="zh-CN" altLang="en-US" sz="2800" dirty="0" smtClean="0"/>
              <a:t>或长度为零的字符串。</a:t>
            </a:r>
            <a:endParaRPr lang="en-US" altLang="zh-CN" sz="2800" dirty="0" smtClean="0"/>
          </a:p>
          <a:p>
            <a:pPr lvl="1"/>
            <a:endParaRPr lang="en-US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NULL</a:t>
            </a:r>
            <a:r>
              <a:rPr lang="zh-CN" altLang="en-US" dirty="0" smtClean="0"/>
              <a:t>的含义（续）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39"/>
            <a:ext cx="10987287" cy="4402137"/>
          </a:xfrm>
        </p:spPr>
        <p:txBody>
          <a:bodyPr/>
          <a:lstStyle/>
          <a:p>
            <a:pPr lvl="1"/>
            <a:r>
              <a:rPr lang="zh-CN" altLang="en-US" sz="2800" dirty="0" smtClean="0"/>
              <a:t>没有两个相等的空值。两个</a:t>
            </a:r>
            <a:r>
              <a:rPr lang="en-US" sz="2800" dirty="0" smtClean="0"/>
              <a:t>NULL</a:t>
            </a:r>
            <a:r>
              <a:rPr lang="zh-CN" altLang="en-US" sz="2800" dirty="0" smtClean="0"/>
              <a:t>值相比或</a:t>
            </a:r>
            <a:r>
              <a:rPr lang="en-US" sz="2800" dirty="0" smtClean="0"/>
              <a:t>NULL</a:t>
            </a:r>
            <a:r>
              <a:rPr lang="zh-CN" altLang="en-US" sz="2800" dirty="0" smtClean="0"/>
              <a:t>与其他数值相比，返回是未知，因为每个空值均为未知。</a:t>
            </a:r>
          </a:p>
          <a:p>
            <a:pPr lvl="1"/>
            <a:r>
              <a:rPr lang="en-US" sz="2800" dirty="0" smtClean="0"/>
              <a:t>NOT NULL</a:t>
            </a:r>
            <a:r>
              <a:rPr lang="zh-CN" altLang="en-US" sz="2800" dirty="0" smtClean="0"/>
              <a:t>（不允许空值）表示数据列不允许空值。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如果一列设为</a:t>
            </a:r>
            <a:r>
              <a:rPr lang="en-US" sz="2800" dirty="0" smtClean="0"/>
              <a:t>NOT NULL</a:t>
            </a:r>
            <a:r>
              <a:rPr lang="zh-CN" altLang="en-US" sz="2800" dirty="0" smtClean="0"/>
              <a:t>，那么在向表中写数据时必须在列中输入一个值，否则该行不被接收，有助于维护数据完整性。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创建表的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CREATE TABLE  &lt;</a:t>
            </a:r>
            <a:r>
              <a:rPr lang="zh-CN" altLang="en-US" b="0" dirty="0" smtClean="0"/>
              <a:t>表名</a:t>
            </a:r>
            <a:r>
              <a:rPr lang="en-US" b="0" dirty="0" smtClean="0"/>
              <a:t>&gt;  </a:t>
            </a:r>
          </a:p>
          <a:p>
            <a:pPr>
              <a:buNone/>
            </a:pPr>
            <a:r>
              <a:rPr lang="en-US" b="0" dirty="0" smtClean="0"/>
              <a:t>(</a:t>
            </a:r>
            <a:endParaRPr lang="zh-CN" altLang="en-US" b="0" dirty="0" smtClean="0"/>
          </a:p>
          <a:p>
            <a:pPr>
              <a:buNone/>
            </a:pPr>
            <a:r>
              <a:rPr lang="en-US" b="0" dirty="0" smtClean="0"/>
              <a:t>&lt;</a:t>
            </a:r>
            <a:r>
              <a:rPr lang="zh-CN" altLang="en-US" b="0" dirty="0" smtClean="0"/>
              <a:t>列名</a:t>
            </a:r>
            <a:r>
              <a:rPr lang="en-US" b="0" dirty="0" smtClean="0"/>
              <a:t>&gt; &lt;</a:t>
            </a:r>
            <a:r>
              <a:rPr lang="zh-CN" altLang="en-US" b="0" dirty="0" smtClean="0"/>
              <a:t>数据类型</a:t>
            </a:r>
            <a:r>
              <a:rPr lang="en-US" b="0" dirty="0" smtClean="0"/>
              <a:t>&gt; [</a:t>
            </a:r>
            <a:r>
              <a:rPr lang="zh-CN" altLang="en-US" b="0" dirty="0" smtClean="0"/>
              <a:t>列级完整性约束条件</a:t>
            </a:r>
            <a:r>
              <a:rPr lang="en-US" b="0" dirty="0" smtClean="0"/>
              <a:t>]</a:t>
            </a:r>
            <a:endParaRPr lang="zh-CN" altLang="en-US" b="0" dirty="0" smtClean="0"/>
          </a:p>
          <a:p>
            <a:pPr>
              <a:buNone/>
            </a:pPr>
            <a:r>
              <a:rPr lang="en-US" b="0" dirty="0" smtClean="0"/>
              <a:t>[,&lt;</a:t>
            </a:r>
            <a:r>
              <a:rPr lang="zh-CN" altLang="en-US" b="0" dirty="0" smtClean="0"/>
              <a:t>列名</a:t>
            </a:r>
            <a:r>
              <a:rPr lang="en-US" b="0" dirty="0" smtClean="0"/>
              <a:t>&gt; &lt;</a:t>
            </a:r>
            <a:r>
              <a:rPr lang="zh-CN" altLang="en-US" b="0" dirty="0" smtClean="0"/>
              <a:t>数据类型</a:t>
            </a:r>
            <a:r>
              <a:rPr lang="en-US" b="0" dirty="0" smtClean="0"/>
              <a:t>&gt; [</a:t>
            </a:r>
            <a:r>
              <a:rPr lang="zh-CN" altLang="en-US" b="0" dirty="0" smtClean="0"/>
              <a:t>列级完整性约束条件</a:t>
            </a:r>
            <a:r>
              <a:rPr lang="en-US" b="0" dirty="0" smtClean="0"/>
              <a:t>] ]…</a:t>
            </a:r>
            <a:endParaRPr lang="zh-CN" altLang="en-US" b="0" dirty="0" smtClean="0"/>
          </a:p>
          <a:p>
            <a:pPr>
              <a:buNone/>
            </a:pPr>
            <a:r>
              <a:rPr lang="en-US" b="0" dirty="0" smtClean="0"/>
              <a:t>[, &lt;</a:t>
            </a:r>
            <a:r>
              <a:rPr lang="zh-CN" altLang="en-US" b="0" dirty="0" smtClean="0"/>
              <a:t>表级完整性约束条件</a:t>
            </a:r>
            <a:r>
              <a:rPr lang="en-US" b="0" dirty="0" smtClean="0"/>
              <a:t>&gt;] </a:t>
            </a:r>
            <a:endParaRPr lang="zh-CN" altLang="en-US" b="0" dirty="0" smtClean="0"/>
          </a:p>
          <a:p>
            <a:pPr>
              <a:buNone/>
            </a:pPr>
            <a:r>
              <a:rPr lang="zh-CN" altLang="en-US" b="0" dirty="0" smtClean="0"/>
              <a:t>）</a:t>
            </a:r>
            <a:endParaRPr lang="zh-CN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23784" y="2330886"/>
          <a:ext cx="10812998" cy="3208782"/>
        </p:xfrm>
        <a:graphic>
          <a:graphicData uri="http://schemas.openxmlformats.org/drawingml/2006/table">
            <a:tbl>
              <a:tblPr/>
              <a:tblGrid>
                <a:gridCol w="2162092"/>
                <a:gridCol w="2162092"/>
                <a:gridCol w="2162092"/>
                <a:gridCol w="2163361"/>
                <a:gridCol w="2163361"/>
              </a:tblGrid>
              <a:tr h="473098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Times New Roman"/>
                          <a:ea typeface="宋体"/>
                          <a:cs typeface="宋体"/>
                        </a:rPr>
                        <a:t>字段名称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字段类型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字段宽度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是否</a:t>
                      </a:r>
                      <a:r>
                        <a:rPr lang="en-US" sz="2400" b="1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说明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098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latin typeface="Times New Roman"/>
                          <a:ea typeface="宋体"/>
                          <a:cs typeface="宋体"/>
                        </a:rPr>
                        <a:t>sno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int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NOT 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学号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098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latin typeface="Times New Roman"/>
                          <a:ea typeface="宋体"/>
                          <a:cs typeface="宋体"/>
                        </a:rPr>
                        <a:t>sname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NOT 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姓名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64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sex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2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性别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098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hometown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latin typeface="Times New Roman"/>
                          <a:ea typeface="宋体"/>
                          <a:cs typeface="宋体"/>
                        </a:rPr>
                        <a:t>Datetime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籍贯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098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introduction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400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简介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64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birthdate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latin typeface="Times New Roman"/>
                          <a:ea typeface="宋体"/>
                          <a:cs typeface="宋体"/>
                        </a:rPr>
                        <a:t>Datetime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latin typeface="Times New Roman"/>
                          <a:ea typeface="宋体"/>
                          <a:cs typeface="宋体"/>
                        </a:rPr>
                        <a:t>出生日期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标题 1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SQL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语句创建表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——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例题（续）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楷体" pitchFamily="49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64201" y="1770640"/>
            <a:ext cx="4596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建立一个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Student</a:t>
            </a:r>
            <a:r>
              <a:rPr lang="zh-CN" altLang="en-US" sz="2400" b="1" dirty="0" smtClean="0"/>
              <a:t>表，结构如下：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Student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sno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sname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sex </a:t>
            </a:r>
            <a:r>
              <a:rPr lang="en-US" dirty="0" err="1" smtClean="0"/>
              <a:t>varchar</a:t>
            </a:r>
            <a:r>
              <a:rPr lang="en-US" dirty="0" smtClean="0"/>
              <a:t>(2),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hometown </a:t>
            </a:r>
            <a:r>
              <a:rPr lang="en-US" dirty="0" err="1" smtClean="0"/>
              <a:t>varchar</a:t>
            </a:r>
            <a:r>
              <a:rPr lang="en-US" dirty="0" smtClean="0"/>
              <a:t>(20),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introuction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(50)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birthdate</a:t>
            </a:r>
            <a:r>
              <a:rPr lang="en-US" dirty="0" smtClean="0"/>
              <a:t> </a:t>
            </a:r>
            <a:r>
              <a:rPr lang="en-US" dirty="0" err="1" smtClean="0"/>
              <a:t>datetime</a:t>
            </a:r>
            <a:r>
              <a:rPr lang="en-US" dirty="0" smtClean="0"/>
              <a:t> not null )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476" name="Group 84"/>
          <p:cNvGraphicFramePr>
            <a:graphicFrameLocks noGrp="1"/>
          </p:cNvGraphicFramePr>
          <p:nvPr>
            <p:ph sz="half" idx="2"/>
          </p:nvPr>
        </p:nvGraphicFramePr>
        <p:xfrm>
          <a:off x="568170" y="2512381"/>
          <a:ext cx="10566123" cy="3352711"/>
        </p:xfrm>
        <a:graphic>
          <a:graphicData uri="http://schemas.openxmlformats.org/drawingml/2006/table">
            <a:tbl>
              <a:tblPr/>
              <a:tblGrid>
                <a:gridCol w="3184311"/>
                <a:gridCol w="4052759"/>
                <a:gridCol w="3329053"/>
              </a:tblGrid>
              <a:tr h="540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I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</a:rPr>
                        <a:t>列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I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</a:rPr>
                        <a:t>数据类型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I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</a:rPr>
                        <a:t>检查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EmployeeID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int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隶书" pitchFamily="49" charset="-122"/>
                        </a:rPr>
                        <a:t>NOT NULL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3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LeaveStartDate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date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隶书" pitchFamily="49" charset="-122"/>
                        </a:rPr>
                        <a:t>NOT NULL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3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LeaveEndDate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date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隶书" pitchFamily="49" charset="-122"/>
                        </a:rPr>
                        <a:t>NOT NULL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LeaveReason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varchar(100)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隶书" pitchFamily="49" charset="-122"/>
                        </a:rPr>
                        <a:t>NOT NULL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3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LeaveType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宋体" pitchFamily="2" charset="-122"/>
                          <a:cs typeface="Times New Roman" pitchFamily="18" charset="0"/>
                        </a:rPr>
                        <a:t>char(2)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"/>
                          <a:ea typeface="隶书" pitchFamily="49" charset="-122"/>
                        </a:rPr>
                        <a:t>NOT NULL</a:t>
                      </a:r>
                    </a:p>
                  </a:txBody>
                  <a:tcPr marL="121920" marR="121920" horzOverflow="overflow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34585" y="617539"/>
            <a:ext cx="10390716" cy="795337"/>
          </a:xfrm>
        </p:spPr>
        <p:txBody>
          <a:bodyPr/>
          <a:lstStyle/>
          <a:p>
            <a:r>
              <a:rPr lang="en-US" altLang="zh-CN" dirty="0" smtClean="0"/>
              <a:t>SQL</a:t>
            </a:r>
            <a:r>
              <a:rPr lang="zh-CN" altLang="en-US" dirty="0" smtClean="0"/>
              <a:t>语句创建表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0001" y="1930438"/>
            <a:ext cx="4668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创建一个表</a:t>
            </a:r>
            <a:r>
              <a:rPr lang="en-US" altLang="zh-CN" sz="2800" b="1" dirty="0" err="1" smtClean="0">
                <a:ea typeface="宋体" pitchFamily="2" charset="-122"/>
                <a:cs typeface="Times New Roman" pitchFamily="18" charset="0"/>
              </a:rPr>
              <a:t>EmployeeLeave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：</a:t>
            </a:r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CREATE TABLE  </a:t>
            </a:r>
            <a:r>
              <a:rPr lang="en-US" altLang="zh-CN" sz="2800" dirty="0" err="1" smtClean="0">
                <a:cs typeface="Times New Roman" pitchFamily="18" charset="0"/>
              </a:rPr>
              <a:t>EmployeeLeave</a:t>
            </a:r>
            <a:endParaRPr lang="en-US" altLang="zh-CN" sz="2800" dirty="0" smtClean="0"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(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   </a:t>
            </a:r>
            <a:r>
              <a:rPr lang="en-US" altLang="zh-CN" sz="2800" dirty="0" err="1" smtClean="0">
                <a:cs typeface="Times New Roman" pitchFamily="18" charset="0"/>
              </a:rPr>
              <a:t>EmployeeID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cs typeface="Times New Roman" pitchFamily="18" charset="0"/>
              </a:rPr>
              <a:t>int</a:t>
            </a:r>
            <a:r>
              <a:rPr lang="en-US" altLang="zh-CN" sz="2800" dirty="0" smtClean="0">
                <a:cs typeface="Times New Roman" pitchFamily="18" charset="0"/>
              </a:rPr>
              <a:t> NOT NULL, 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   </a:t>
            </a:r>
            <a:r>
              <a:rPr lang="en-US" altLang="zh-CN" sz="2800" dirty="0" err="1" smtClean="0">
                <a:cs typeface="Times New Roman" pitchFamily="18" charset="0"/>
              </a:rPr>
              <a:t>LeaveStartDate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cs typeface="Times New Roman" pitchFamily="18" charset="0"/>
              </a:rPr>
              <a:t>datetime</a:t>
            </a:r>
            <a:r>
              <a:rPr lang="en-US" altLang="zh-CN" sz="2800" dirty="0" smtClean="0">
                <a:cs typeface="Times New Roman" pitchFamily="18" charset="0"/>
              </a:rPr>
              <a:t> NOT NULL,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   </a:t>
            </a:r>
            <a:r>
              <a:rPr lang="en-US" altLang="zh-CN" sz="2800" dirty="0" err="1" smtClean="0">
                <a:cs typeface="Times New Roman" pitchFamily="18" charset="0"/>
              </a:rPr>
              <a:t>LeaveEndDate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cs typeface="Times New Roman" pitchFamily="18" charset="0"/>
              </a:rPr>
              <a:t>datetime</a:t>
            </a:r>
            <a:r>
              <a:rPr lang="en-US" altLang="zh-CN" sz="2800" dirty="0" smtClean="0">
                <a:cs typeface="Times New Roman" pitchFamily="18" charset="0"/>
              </a:rPr>
              <a:t> NOT NULL,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   </a:t>
            </a:r>
            <a:r>
              <a:rPr lang="en-US" altLang="zh-CN" sz="2800" dirty="0" err="1" smtClean="0">
                <a:cs typeface="Times New Roman" pitchFamily="18" charset="0"/>
              </a:rPr>
              <a:t>LeaveReason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 err="1" smtClean="0">
                <a:cs typeface="Times New Roman" pitchFamily="18" charset="0"/>
              </a:rPr>
              <a:t>varchar</a:t>
            </a:r>
            <a:r>
              <a:rPr lang="en-US" altLang="zh-CN" sz="2800" dirty="0" smtClean="0">
                <a:cs typeface="Times New Roman" pitchFamily="18" charset="0"/>
              </a:rPr>
              <a:t>(100),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   </a:t>
            </a:r>
            <a:r>
              <a:rPr lang="en-US" altLang="zh-CN" sz="2800" dirty="0" err="1" smtClean="0">
                <a:cs typeface="Times New Roman" pitchFamily="18" charset="0"/>
              </a:rPr>
              <a:t>LeaveType</a:t>
            </a:r>
            <a:r>
              <a:rPr lang="en-US" altLang="zh-CN" sz="2800" dirty="0" smtClean="0">
                <a:cs typeface="Times New Roman" pitchFamily="18" charset="0"/>
              </a:rPr>
              <a:t> char(2)NOT NULL</a:t>
            </a:r>
          </a:p>
          <a:p>
            <a:pPr>
              <a:buNone/>
            </a:pPr>
            <a:r>
              <a:rPr lang="en-US" altLang="zh-CN" sz="2800" dirty="0" smtClean="0">
                <a:cs typeface="Times New Roman" pitchFamily="18" charset="0"/>
              </a:rPr>
              <a:t>)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686985" y="769939"/>
            <a:ext cx="10390716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SQL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语句创建表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——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楷体" pitchFamily="49" charset="-122"/>
                <a:cs typeface="+mj-cs"/>
              </a:rPr>
              <a:t>例题（续）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楷体" pitchFamily="49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数据库中包含许多对象，其中最重要的就是表</a:t>
            </a:r>
            <a:endParaRPr lang="en-US" altLang="zh-CN" dirty="0" smtClean="0"/>
          </a:p>
          <a:p>
            <a:r>
              <a:rPr lang="zh-CN" altLang="en-US" dirty="0" smtClean="0"/>
              <a:t>数据库中的数据或信息都是存储在表中</a:t>
            </a:r>
            <a:endParaRPr lang="en-US" altLang="zh-CN" dirty="0" smtClean="0"/>
          </a:p>
          <a:p>
            <a:r>
              <a:rPr lang="zh-CN" altLang="en-US" dirty="0" smtClean="0"/>
              <a:t>表中数据的组织形式是行和列的组合，其中每一行代表一条记录</a:t>
            </a:r>
            <a:endParaRPr lang="en-US" altLang="zh-CN" dirty="0" smtClean="0"/>
          </a:p>
          <a:p>
            <a:r>
              <a:rPr lang="zh-CN" altLang="en-US" dirty="0" smtClean="0"/>
              <a:t>表必须建在某一数据库中，不能单独存在，也不以操作系统文件形式存在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38</a:t>
            </a:r>
            <a:r>
              <a:rPr lang="zh-CN" altLang="en-US" dirty="0" smtClean="0"/>
              <a:t>：列属性说明与设置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指定列的默认值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2" y="1773239"/>
            <a:ext cx="4941594" cy="4402137"/>
          </a:xfrm>
        </p:spPr>
        <p:txBody>
          <a:bodyPr/>
          <a:lstStyle/>
          <a:p>
            <a:r>
              <a:rPr lang="zh-CN" altLang="en-US" dirty="0" smtClean="0"/>
              <a:t>默认值是指当向表中插入数据时，如果用户没有明确给出某列的值，</a:t>
            </a:r>
            <a:r>
              <a:rPr lang="en-US" dirty="0" smtClean="0"/>
              <a:t>SQL Server</a:t>
            </a:r>
            <a:r>
              <a:rPr lang="zh-CN" altLang="en-US" dirty="0" smtClean="0"/>
              <a:t>自动为该列添加的值。</a:t>
            </a:r>
            <a:endParaRPr lang="en-US" altLang="zh-CN" dirty="0" smtClean="0"/>
          </a:p>
          <a:p>
            <a:r>
              <a:rPr lang="zh-CN" altLang="en-US" dirty="0" smtClean="0"/>
              <a:t>当某一列被设置为默认值约束，该列的取值可以输入，也可以不输入，不输入时，取值为默认值。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71376" y="1731410"/>
            <a:ext cx="6051562" cy="3714776"/>
            <a:chOff x="0" y="1285860"/>
            <a:chExt cx="6051562" cy="371477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 l="30234" t="14844" b="8984"/>
            <a:stretch>
              <a:fillRect/>
            </a:stretch>
          </p:blipFill>
          <p:spPr bwMode="auto">
            <a:xfrm>
              <a:off x="0" y="1285860"/>
              <a:ext cx="6051562" cy="3714776"/>
            </a:xfrm>
            <a:prstGeom prst="rect">
              <a:avLst/>
            </a:prstGeom>
            <a:noFill/>
            <a:ln w="15875">
              <a:solidFill>
                <a:srgbClr val="FF0000">
                  <a:alpha val="0"/>
                </a:srgbClr>
              </a:solidFill>
              <a:miter lim="800000"/>
              <a:headEnd/>
              <a:tailEnd/>
            </a:ln>
            <a:effectLst/>
          </p:spPr>
        </p:pic>
        <p:sp>
          <p:nvSpPr>
            <p:cNvPr id="6" name="圆角矩形 5"/>
            <p:cNvSpPr/>
            <p:nvPr/>
          </p:nvSpPr>
          <p:spPr>
            <a:xfrm>
              <a:off x="71438" y="3143248"/>
              <a:ext cx="4643470" cy="28575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默认值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2" y="1773239"/>
            <a:ext cx="5261190" cy="4402137"/>
          </a:xfrm>
        </p:spPr>
        <p:txBody>
          <a:bodyPr/>
          <a:lstStyle/>
          <a:p>
            <a:r>
              <a:rPr lang="zh-CN" altLang="en-US" dirty="0" smtClean="0"/>
              <a:t>默认值，实际上是为表加了一个</a:t>
            </a:r>
            <a:r>
              <a:rPr lang="en-US" dirty="0" smtClean="0"/>
              <a:t>DEFAULT</a:t>
            </a:r>
            <a:r>
              <a:rPr lang="zh-CN" altLang="en-US" dirty="0" smtClean="0"/>
              <a:t>（默认值）约束。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t="16308" r="69766" b="8984"/>
          <a:stretch>
            <a:fillRect/>
          </a:stretch>
        </p:blipFill>
        <p:spPr bwMode="auto">
          <a:xfrm>
            <a:off x="6446651" y="997507"/>
            <a:ext cx="3975733" cy="5523252"/>
          </a:xfrm>
          <a:prstGeom prst="rect">
            <a:avLst/>
          </a:prstGeom>
          <a:noFill/>
          <a:ln w="15875">
            <a:solidFill>
              <a:srgbClr val="FF0000">
                <a:alpha val="0"/>
              </a:srgbClr>
            </a:solidFill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 flipV="1">
            <a:off x="7611152" y="4438836"/>
            <a:ext cx="2664000" cy="217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10513202" y="3637380"/>
            <a:ext cx="1428760" cy="500066"/>
          </a:xfrm>
          <a:prstGeom prst="wedgeRoundRectCallout">
            <a:avLst>
              <a:gd name="adj1" fmla="val -62671"/>
              <a:gd name="adj2" fmla="val 14445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默认约束名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默认值（续）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Student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sno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sname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sex </a:t>
            </a:r>
            <a:r>
              <a:rPr lang="en-US" dirty="0" err="1" smtClean="0"/>
              <a:t>varchar</a:t>
            </a:r>
            <a:r>
              <a:rPr lang="en-US" dirty="0" smtClean="0"/>
              <a:t>(2),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hometown </a:t>
            </a:r>
            <a:r>
              <a:rPr lang="en-US" dirty="0" err="1" smtClean="0"/>
              <a:t>varchar</a:t>
            </a:r>
            <a:r>
              <a:rPr lang="en-US" dirty="0" smtClean="0"/>
              <a:t>(20) null </a:t>
            </a:r>
            <a:r>
              <a:rPr lang="en-US" dirty="0" smtClean="0">
                <a:solidFill>
                  <a:schemeClr val="accent2"/>
                </a:solidFill>
              </a:rPr>
              <a:t>default('</a:t>
            </a:r>
            <a:r>
              <a:rPr lang="zh-CN" altLang="en-US" dirty="0" smtClean="0">
                <a:solidFill>
                  <a:schemeClr val="accent2"/>
                </a:solidFill>
              </a:rPr>
              <a:t>江苏</a:t>
            </a:r>
            <a:r>
              <a:rPr lang="en-US" dirty="0" smtClean="0">
                <a:solidFill>
                  <a:schemeClr val="accent2"/>
                </a:solidFill>
              </a:rPr>
              <a:t>')</a:t>
            </a:r>
            <a:r>
              <a:rPr lang="en-US" dirty="0" smtClean="0"/>
              <a:t>,   /*</a:t>
            </a:r>
            <a:r>
              <a:rPr lang="zh-CN" altLang="en-US" dirty="0" smtClean="0"/>
              <a:t>设置默认值</a:t>
            </a:r>
            <a:r>
              <a:rPr lang="en-US" dirty="0" smtClean="0"/>
              <a:t>*/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introuction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(50)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birthdate</a:t>
            </a:r>
            <a:r>
              <a:rPr lang="en-US" dirty="0" smtClean="0"/>
              <a:t> </a:t>
            </a:r>
            <a:r>
              <a:rPr lang="en-US" dirty="0" err="1" smtClean="0"/>
              <a:t>datetime</a:t>
            </a:r>
            <a:r>
              <a:rPr lang="en-US" dirty="0" smtClean="0"/>
              <a:t> not null )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dirty="0" smtClean="0"/>
              <a:t>IDENTITY</a:t>
            </a:r>
            <a:r>
              <a:rPr lang="zh-CN" altLang="en-US" dirty="0" smtClean="0"/>
              <a:t>关键字定义的字段又称标识字段。</a:t>
            </a:r>
            <a:endParaRPr lang="en-US" altLang="zh-CN" dirty="0" smtClean="0"/>
          </a:p>
          <a:p>
            <a:r>
              <a:rPr lang="zh-CN" altLang="en-US" dirty="0" smtClean="0"/>
              <a:t>为标识字段指定标识种子（</a:t>
            </a:r>
            <a:r>
              <a:rPr lang="en-US" dirty="0" smtClean="0"/>
              <a:t>Identity Seed </a:t>
            </a:r>
            <a:r>
              <a:rPr lang="zh-CN" altLang="en-US" dirty="0" smtClean="0"/>
              <a:t>属性）和标识增量（</a:t>
            </a:r>
            <a:r>
              <a:rPr lang="en-US" dirty="0" smtClean="0"/>
              <a:t>Identity Increment </a:t>
            </a:r>
            <a:r>
              <a:rPr lang="zh-CN" altLang="en-US" dirty="0" smtClean="0"/>
              <a:t>属性），系统按照给定的种子和增量自动生成标识号，该标识号是唯一的。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dirty="0" smtClean="0"/>
              <a:t>IDENTITY</a:t>
            </a:r>
            <a:r>
              <a:rPr lang="zh-CN" altLang="en-US" dirty="0" smtClean="0"/>
              <a:t>属性时要注意：</a:t>
            </a:r>
          </a:p>
          <a:p>
            <a:pPr lvl="1"/>
            <a:r>
              <a:rPr lang="zh-CN" altLang="en-US" dirty="0" smtClean="0"/>
              <a:t>一个表只能有一个使用 </a:t>
            </a:r>
            <a:r>
              <a:rPr lang="en-US" dirty="0" smtClean="0"/>
              <a:t>IDENTITY </a:t>
            </a:r>
            <a:r>
              <a:rPr lang="zh-CN" altLang="en-US" dirty="0" smtClean="0"/>
              <a:t>属性定义的列</a:t>
            </a:r>
            <a:r>
              <a:rPr lang="en-US" dirty="0" smtClean="0"/>
              <a:t>;</a:t>
            </a:r>
            <a:endParaRPr lang="zh-CN" altLang="en-US" dirty="0" smtClean="0"/>
          </a:p>
          <a:p>
            <a:pPr lvl="1"/>
            <a:r>
              <a:rPr lang="en-US" dirty="0" smtClean="0"/>
              <a:t>IDENTITY</a:t>
            </a:r>
            <a:r>
              <a:rPr lang="zh-CN" altLang="en-US" dirty="0" smtClean="0"/>
              <a:t>只适用于</a:t>
            </a:r>
            <a:r>
              <a:rPr lang="en-US" dirty="0" smtClean="0"/>
              <a:t>decimal</a:t>
            </a:r>
            <a:r>
              <a:rPr lang="zh-CN" altLang="en-US" dirty="0" smtClean="0"/>
              <a:t>（小数部分为</a:t>
            </a:r>
            <a:r>
              <a:rPr lang="en-US" dirty="0" smtClean="0"/>
              <a:t>0</a:t>
            </a:r>
            <a:r>
              <a:rPr lang="zh-CN" altLang="en-US" dirty="0" smtClean="0"/>
              <a:t>）、</a:t>
            </a:r>
            <a:r>
              <a:rPr lang="en-US" dirty="0" err="1" smtClean="0"/>
              <a:t>int</a:t>
            </a:r>
            <a:r>
              <a:rPr lang="zh-CN" altLang="en-US" dirty="0" smtClean="0"/>
              <a:t>、</a:t>
            </a:r>
            <a:r>
              <a:rPr lang="en-US" dirty="0" smtClean="0"/>
              <a:t>numeric</a:t>
            </a:r>
            <a:r>
              <a:rPr lang="zh-CN" altLang="en-US" dirty="0" smtClean="0"/>
              <a:t>（小数部分为</a:t>
            </a:r>
            <a:r>
              <a:rPr lang="en-US" dirty="0" smtClean="0"/>
              <a:t>0</a:t>
            </a:r>
            <a:r>
              <a:rPr lang="zh-CN" altLang="en-US" dirty="0" smtClean="0"/>
              <a:t>）、</a:t>
            </a:r>
            <a:r>
              <a:rPr lang="en-US" dirty="0" err="1" smtClean="0"/>
              <a:t>smallint</a:t>
            </a:r>
            <a:r>
              <a:rPr lang="zh-CN" altLang="en-US" dirty="0" smtClean="0"/>
              <a:t>、</a:t>
            </a:r>
            <a:r>
              <a:rPr lang="en-US" dirty="0" err="1" smtClean="0"/>
              <a:t>bigint</a:t>
            </a:r>
            <a:r>
              <a:rPr lang="en-US" dirty="0" smtClean="0"/>
              <a:t> </a:t>
            </a:r>
            <a:r>
              <a:rPr lang="zh-CN" altLang="en-US" dirty="0" smtClean="0"/>
              <a:t>或 </a:t>
            </a:r>
            <a:r>
              <a:rPr lang="en-US" dirty="0" err="1" smtClean="0"/>
              <a:t>tinyint</a:t>
            </a:r>
            <a:r>
              <a:rPr lang="en-US" dirty="0" smtClean="0"/>
              <a:t> </a:t>
            </a:r>
            <a:r>
              <a:rPr lang="zh-CN" altLang="en-US" dirty="0" smtClean="0"/>
              <a:t>数据类型；</a:t>
            </a:r>
          </a:p>
          <a:p>
            <a:pPr lvl="1"/>
            <a:r>
              <a:rPr lang="zh-CN" altLang="en-US" dirty="0" smtClean="0"/>
              <a:t>标识种子和增量的默认值均为 </a:t>
            </a:r>
            <a:r>
              <a:rPr lang="en-US" dirty="0" smtClean="0"/>
              <a:t>1</a:t>
            </a:r>
            <a:r>
              <a:rPr lang="zh-CN" altLang="en-US" dirty="0" smtClean="0"/>
              <a:t>；</a:t>
            </a:r>
          </a:p>
          <a:p>
            <a:pPr lvl="1"/>
            <a:r>
              <a:rPr lang="zh-CN" altLang="en-US" dirty="0" smtClean="0"/>
              <a:t>标识符列不能允许为空值，也不能包含 </a:t>
            </a:r>
            <a:r>
              <a:rPr lang="en-US" dirty="0" smtClean="0"/>
              <a:t>DEFAULT </a:t>
            </a:r>
            <a:r>
              <a:rPr lang="zh-CN" altLang="en-US" dirty="0" smtClean="0"/>
              <a:t>定义或对象；</a:t>
            </a:r>
          </a:p>
          <a:p>
            <a:pPr lvl="1"/>
            <a:r>
              <a:rPr lang="zh-CN" altLang="en-US" dirty="0" smtClean="0"/>
              <a:t>标识符列不能更新；</a:t>
            </a:r>
          </a:p>
          <a:p>
            <a:pPr lvl="1"/>
            <a:r>
              <a:rPr lang="zh-CN" altLang="en-US" dirty="0" smtClean="0"/>
              <a:t>如果在经常进行删除操作的表中存在标识符列，那么标识值之间可能会出现断缺。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r>
              <a:rPr lang="zh-CN" altLang="en-US" dirty="0" smtClean="0"/>
              <a:t>属性设置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/>
        </p:nvGraphicFramePr>
        <p:xfrm>
          <a:off x="2974019" y="1953089"/>
          <a:ext cx="6267636" cy="359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r:id="rId3" imgW="4009378" imgH="2294651" progId="">
                  <p:embed/>
                </p:oleObj>
              </mc:Choice>
              <mc:Fallback>
                <p:oleObj r:id="rId3" imgW="4009378" imgH="2294651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019" y="1953089"/>
                        <a:ext cx="6267636" cy="35921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r>
              <a:rPr lang="zh-CN" altLang="en-US" dirty="0" smtClean="0"/>
              <a:t>属性设置（续）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Student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sno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not null </a:t>
            </a:r>
            <a:r>
              <a:rPr lang="en-US" dirty="0" smtClean="0">
                <a:solidFill>
                  <a:schemeClr val="accent2"/>
                </a:solidFill>
              </a:rPr>
              <a:t>identity(201102001,1)</a:t>
            </a:r>
            <a:r>
              <a:rPr lang="en-US" dirty="0" smtClean="0"/>
              <a:t>,    /*</a:t>
            </a:r>
            <a:r>
              <a:rPr lang="zh-CN" altLang="en-US" dirty="0" smtClean="0"/>
              <a:t>设置</a:t>
            </a:r>
            <a:r>
              <a:rPr lang="en-US" dirty="0" smtClean="0"/>
              <a:t>IDENTITY*/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sname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(50)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sex </a:t>
            </a:r>
            <a:r>
              <a:rPr lang="en-US" dirty="0" err="1" smtClean="0"/>
              <a:t>varchar</a:t>
            </a:r>
            <a:r>
              <a:rPr lang="en-US" dirty="0" smtClean="0"/>
              <a:t>(2),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hometown </a:t>
            </a:r>
            <a:r>
              <a:rPr lang="en-US" dirty="0" err="1" smtClean="0"/>
              <a:t>varchar</a:t>
            </a:r>
            <a:r>
              <a:rPr lang="en-US" dirty="0" smtClean="0"/>
              <a:t>(50) null default('</a:t>
            </a:r>
            <a:r>
              <a:rPr lang="zh-CN" altLang="en-US" dirty="0" smtClean="0"/>
              <a:t>江苏</a:t>
            </a:r>
            <a:r>
              <a:rPr lang="en-US" dirty="0" smtClean="0"/>
              <a:t>'),   /*</a:t>
            </a:r>
            <a:r>
              <a:rPr lang="zh-CN" altLang="en-US" dirty="0" smtClean="0"/>
              <a:t>设置默认值</a:t>
            </a:r>
            <a:r>
              <a:rPr lang="en-US" dirty="0" smtClean="0"/>
              <a:t>*/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introuction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(50)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birthdate</a:t>
            </a:r>
            <a:r>
              <a:rPr lang="en-US" dirty="0" smtClean="0"/>
              <a:t> </a:t>
            </a:r>
            <a:r>
              <a:rPr lang="en-US" dirty="0" err="1" smtClean="0"/>
              <a:t>datetime</a:t>
            </a:r>
            <a:r>
              <a:rPr lang="en-US" dirty="0" smtClean="0"/>
              <a:t> not null 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40"/>
            <a:ext cx="11425767" cy="88118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dirty="0" smtClean="0"/>
              <a:t>“Music”</a:t>
            </a:r>
            <a:r>
              <a:rPr lang="zh-CN" altLang="en-US" dirty="0" smtClean="0"/>
              <a:t>数据库中建立</a:t>
            </a:r>
            <a:r>
              <a:rPr lang="en-US" dirty="0" smtClean="0"/>
              <a:t>Songs</a:t>
            </a:r>
            <a:r>
              <a:rPr lang="zh-CN" altLang="en-US" dirty="0" smtClean="0"/>
              <a:t>（歌曲）表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31149" y="2370338"/>
          <a:ext cx="10228082" cy="3364638"/>
        </p:xfrm>
        <a:graphic>
          <a:graphicData uri="http://schemas.openxmlformats.org/drawingml/2006/table">
            <a:tbl>
              <a:tblPr/>
              <a:tblGrid>
                <a:gridCol w="2045136"/>
                <a:gridCol w="2045136"/>
                <a:gridCol w="2045136"/>
                <a:gridCol w="2024177"/>
                <a:gridCol w="2068497"/>
              </a:tblGrid>
              <a:tr h="32101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/>
                          <a:ea typeface="宋体"/>
                          <a:cs typeface="宋体"/>
                        </a:rPr>
                        <a:t>字段名称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/>
                          <a:ea typeface="宋体"/>
                          <a:cs typeface="宋体"/>
                        </a:rPr>
                        <a:t>字段类型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/>
                          <a:ea typeface="宋体"/>
                          <a:cs typeface="宋体"/>
                        </a:rPr>
                        <a:t>字段宽度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/>
                          <a:ea typeface="宋体"/>
                          <a:cs typeface="宋体"/>
                        </a:rPr>
                        <a:t>说明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/>
                          <a:ea typeface="宋体"/>
                          <a:cs typeface="宋体"/>
                        </a:rPr>
                        <a:t>要求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43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SongID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歌曲编号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非空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Name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50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歌曲名字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Lyricist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词作者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Composer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曲作者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Lang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宋体"/>
                          <a:cs typeface="宋体"/>
                        </a:rPr>
                        <a:t>16</a:t>
                      </a:r>
                      <a:endParaRPr lang="zh-CN" sz="20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ea typeface="宋体"/>
                          <a:cs typeface="宋体"/>
                        </a:rPr>
                        <a:t>语言类别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ea typeface="宋体"/>
                          <a:cs typeface="宋体"/>
                        </a:rPr>
                        <a:t>默认“中文”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Songs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 </a:t>
            </a:r>
            <a:r>
              <a:rPr lang="en-US" dirty="0" err="1" smtClean="0"/>
              <a:t>SongID</a:t>
            </a:r>
            <a:r>
              <a:rPr lang="en-US" dirty="0" smtClean="0"/>
              <a:t> CHAR(10) not null, </a:t>
            </a:r>
          </a:p>
          <a:p>
            <a:pPr>
              <a:buNone/>
            </a:pPr>
            <a:r>
              <a:rPr lang="en-US" dirty="0" smtClean="0"/>
              <a:t>Name VARCHAR(50),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Lyricist VARCHAR(20), </a:t>
            </a:r>
          </a:p>
          <a:p>
            <a:pPr>
              <a:buNone/>
            </a:pPr>
            <a:r>
              <a:rPr lang="en-US" dirty="0" smtClean="0"/>
              <a:t>Composer VARCHAR(20),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Lang VARCHAR(16) default('</a:t>
            </a:r>
            <a:r>
              <a:rPr lang="zh-CN" altLang="en-US" dirty="0" smtClean="0"/>
              <a:t>中文</a:t>
            </a:r>
            <a:r>
              <a:rPr lang="en-US" dirty="0" smtClean="0"/>
              <a:t>')  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pitchFamily="2" charset="-122"/>
              </a:rPr>
              <a:t>表的分类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按照存储时间分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永久表：除非人工删除，否则一直保存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临时表：只在数据库运行期间临时保存数据</a:t>
            </a:r>
          </a:p>
          <a:p>
            <a:pPr eaLnBrk="1" hangingPunct="1"/>
            <a:r>
              <a:rPr lang="zh-CN" altLang="en-US" smtClean="0">
                <a:ea typeface="宋体" pitchFamily="2" charset="-122"/>
              </a:rPr>
              <a:t>按照表的用途分类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系统表：维护服务器和数据库正常工作的数据表，不允许用户进行更改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用户表</a:t>
            </a:r>
          </a:p>
          <a:p>
            <a:pPr lvl="1" eaLnBrk="1" hangingPunct="1"/>
            <a:endParaRPr lang="zh-CN" altLang="en-US" smtClean="0">
              <a:ea typeface="宋体" pitchFamily="2" charset="-122"/>
            </a:endParaRPr>
          </a:p>
          <a:p>
            <a:pPr lvl="1" eaLnBrk="1" hangingPunct="1">
              <a:buFont typeface="Wingdings" pitchFamily="2" charset="2"/>
              <a:buNone/>
            </a:pPr>
            <a:endParaRPr lang="zh-CN" altLang="en-US" smtClean="0">
              <a:ea typeface="宋体" pitchFamily="2" charset="-122"/>
            </a:endParaRPr>
          </a:p>
          <a:p>
            <a:pPr lvl="1"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39</a:t>
            </a:r>
            <a:r>
              <a:rPr lang="zh-CN" altLang="en-US" dirty="0" smtClean="0"/>
              <a:t>：数据完整性约束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数据完整性约束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数据库完整性（</a:t>
            </a:r>
            <a:r>
              <a:rPr lang="en-US" sz="2400" dirty="0" smtClean="0"/>
              <a:t>Database Integrity</a:t>
            </a:r>
            <a:r>
              <a:rPr lang="zh-CN" altLang="en-US" sz="2400" dirty="0" smtClean="0"/>
              <a:t>）是指数据库中数据的正确性和相容性</a:t>
            </a:r>
            <a:endParaRPr lang="en-US" altLang="zh-CN" sz="2400" dirty="0" smtClean="0"/>
          </a:p>
          <a:p>
            <a:r>
              <a:rPr lang="zh-CN" altLang="en-US" sz="2400" dirty="0" smtClean="0"/>
              <a:t>数据库完整性设计就是数据库完整性约束的设计</a:t>
            </a:r>
            <a:endParaRPr lang="en-US" altLang="zh-CN" sz="2400" dirty="0" smtClean="0"/>
          </a:p>
          <a:p>
            <a:r>
              <a:rPr lang="en-US" sz="2400" dirty="0" smtClean="0"/>
              <a:t>SQL Server</a:t>
            </a:r>
            <a:r>
              <a:rPr lang="zh-CN" altLang="en-US" sz="2400" dirty="0" smtClean="0"/>
              <a:t>为了保证数据完整性共提供了以下</a:t>
            </a:r>
            <a:r>
              <a:rPr lang="en-US" sz="2400" dirty="0" smtClean="0"/>
              <a:t>6</a:t>
            </a:r>
            <a:r>
              <a:rPr lang="zh-CN" altLang="en-US" sz="2400" dirty="0" smtClean="0"/>
              <a:t>种约束：</a:t>
            </a:r>
            <a:endParaRPr lang="zh-CN" altLang="en-US" dirty="0" smtClean="0"/>
          </a:p>
          <a:p>
            <a:pPr lvl="1"/>
            <a:r>
              <a:rPr lang="zh-CN" altLang="en-US" sz="2400" dirty="0" smtClean="0"/>
              <a:t>非空（</a:t>
            </a:r>
            <a:r>
              <a:rPr lang="en-US" sz="2400" dirty="0" smtClean="0"/>
              <a:t>NOT NULL</a:t>
            </a:r>
            <a:r>
              <a:rPr lang="zh-CN" altLang="en-US" sz="2400" dirty="0" smtClean="0"/>
              <a:t>）约束</a:t>
            </a:r>
          </a:p>
          <a:p>
            <a:pPr lvl="1"/>
            <a:r>
              <a:rPr lang="zh-CN" altLang="en-US" sz="2400" dirty="0" smtClean="0"/>
              <a:t>主键（</a:t>
            </a:r>
            <a:r>
              <a:rPr lang="en-US" sz="2400" dirty="0" smtClean="0"/>
              <a:t>PRIMARY KEY</a:t>
            </a:r>
            <a:r>
              <a:rPr lang="zh-CN" altLang="en-US" sz="2400" dirty="0" smtClean="0"/>
              <a:t>）约束</a:t>
            </a:r>
          </a:p>
          <a:p>
            <a:pPr lvl="1"/>
            <a:r>
              <a:rPr lang="zh-CN" altLang="en-US" sz="2400" dirty="0" smtClean="0"/>
              <a:t>外键（</a:t>
            </a:r>
            <a:r>
              <a:rPr lang="en-US" sz="2400" dirty="0" smtClean="0"/>
              <a:t>FOREIGN KEY</a:t>
            </a:r>
            <a:r>
              <a:rPr lang="zh-CN" altLang="en-US" sz="2400" dirty="0" smtClean="0"/>
              <a:t>）约束</a:t>
            </a:r>
          </a:p>
          <a:p>
            <a:pPr lvl="1"/>
            <a:r>
              <a:rPr lang="zh-CN" altLang="en-US" sz="2400" dirty="0" smtClean="0"/>
              <a:t>唯一性（</a:t>
            </a:r>
            <a:r>
              <a:rPr lang="en-US" sz="2400" dirty="0" smtClean="0"/>
              <a:t>UNIQUE</a:t>
            </a:r>
            <a:r>
              <a:rPr lang="zh-CN" altLang="en-US" sz="2400" dirty="0" smtClean="0"/>
              <a:t>）约束</a:t>
            </a:r>
          </a:p>
          <a:p>
            <a:pPr lvl="1"/>
            <a:r>
              <a:rPr lang="zh-CN" altLang="en-US" sz="2400" dirty="0" smtClean="0"/>
              <a:t>检查（</a:t>
            </a:r>
            <a:r>
              <a:rPr lang="en-US" sz="2400" dirty="0" smtClean="0"/>
              <a:t>CHECK</a:t>
            </a:r>
            <a:r>
              <a:rPr lang="zh-CN" altLang="en-US" sz="2400" dirty="0" smtClean="0"/>
              <a:t>）约束</a:t>
            </a:r>
          </a:p>
          <a:p>
            <a:pPr lvl="1"/>
            <a:r>
              <a:rPr lang="zh-CN" altLang="en-US" sz="2400" dirty="0" smtClean="0"/>
              <a:t>默认（</a:t>
            </a:r>
            <a:r>
              <a:rPr lang="en-US" sz="2400" dirty="0" smtClean="0"/>
              <a:t>DEFAULT</a:t>
            </a:r>
            <a:r>
              <a:rPr lang="zh-CN" altLang="en-US" sz="2400" dirty="0" smtClean="0"/>
              <a:t>）约束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数据完整性约束（续）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211227"/>
              </p:ext>
            </p:extLst>
          </p:nvPr>
        </p:nvGraphicFramePr>
        <p:xfrm>
          <a:off x="0" y="2001872"/>
          <a:ext cx="12191999" cy="4167788"/>
        </p:xfrm>
        <a:graphic>
          <a:graphicData uri="http://schemas.openxmlformats.org/drawingml/2006/table">
            <a:tbl>
              <a:tblPr/>
              <a:tblGrid>
                <a:gridCol w="2634558"/>
                <a:gridCol w="3757189"/>
                <a:gridCol w="5800252"/>
              </a:tblGrid>
              <a:tr h="575145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Times New Roman"/>
                          <a:ea typeface="宋体"/>
                          <a:cs typeface="Times New Roman"/>
                        </a:rPr>
                        <a:t>完整性类型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0">
                          <a:latin typeface="Times New Roman"/>
                          <a:ea typeface="宋体"/>
                          <a:cs typeface="Times New Roman"/>
                        </a:rPr>
                        <a:t>约束类型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0">
                          <a:latin typeface="Times New Roman"/>
                          <a:ea typeface="宋体"/>
                          <a:cs typeface="Times New Roman"/>
                        </a:rPr>
                        <a:t>完整性功能描述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438">
                <a:tc rowSpan="2"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Times New Roman"/>
                        </a:rPr>
                        <a:t>实体完整性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PRIMARY KEY(</a:t>
                      </a:r>
                      <a:r>
                        <a:rPr lang="zh-CN" sz="2400" kern="0">
                          <a:latin typeface="Times New Roman"/>
                          <a:ea typeface="宋体"/>
                          <a:cs typeface="Times New Roman"/>
                        </a:rPr>
                        <a:t>主键</a:t>
                      </a: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)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latin typeface="Times New Roman"/>
                          <a:ea typeface="宋体"/>
                          <a:cs typeface="Times New Roman"/>
                        </a:rPr>
                        <a:t>指定主键，确保主键不重复，不允许主键为空值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UNIQUE(</a:t>
                      </a:r>
                      <a:r>
                        <a:rPr lang="zh-CN" sz="2400" kern="0">
                          <a:latin typeface="Times New Roman"/>
                          <a:ea typeface="宋体"/>
                          <a:cs typeface="Times New Roman"/>
                        </a:rPr>
                        <a:t>惟一值</a:t>
                      </a: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)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latin typeface="Times New Roman"/>
                          <a:ea typeface="宋体"/>
                          <a:cs typeface="Times New Roman"/>
                        </a:rPr>
                        <a:t>指出数据应具有惟一值，防止出现冗余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293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Times New Roman"/>
                        </a:rPr>
                        <a:t>用户定义完整性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CHECK(</a:t>
                      </a:r>
                      <a:r>
                        <a:rPr lang="zh-CN" sz="2400" kern="0">
                          <a:latin typeface="Times New Roman"/>
                          <a:ea typeface="宋体"/>
                          <a:cs typeface="Times New Roman"/>
                        </a:rPr>
                        <a:t>检查</a:t>
                      </a: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)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latin typeface="Times New Roman"/>
                          <a:ea typeface="宋体"/>
                          <a:cs typeface="Times New Roman"/>
                        </a:rPr>
                        <a:t>指定某个列可以接受值的范围，或指定数据应满足的条件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6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Times New Roman"/>
                        </a:rPr>
                        <a:t>参照完整性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FOREIGN KEY(</a:t>
                      </a:r>
                      <a:r>
                        <a:rPr lang="zh-CN" sz="2400" kern="0">
                          <a:latin typeface="Times New Roman"/>
                          <a:ea typeface="宋体"/>
                          <a:cs typeface="Times New Roman"/>
                        </a:rPr>
                        <a:t>外键</a:t>
                      </a:r>
                      <a:r>
                        <a:rPr lang="en-US" sz="2400" kern="0">
                          <a:latin typeface="Times New Roman"/>
                          <a:ea typeface="宋体"/>
                          <a:cs typeface="Times New Roman"/>
                        </a:rPr>
                        <a:t>)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latin typeface="Times New Roman"/>
                          <a:ea typeface="宋体"/>
                          <a:cs typeface="Times New Roman"/>
                        </a:rPr>
                        <a:t>定义外键、被参照表和其主键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39</a:t>
            </a:r>
            <a:r>
              <a:rPr lang="zh-CN" altLang="en-US" dirty="0" smtClean="0"/>
              <a:t>：实体完整性及其实现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r>
              <a:rPr lang="zh-CN" altLang="en-US" dirty="0" smtClean="0"/>
              <a:t>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表通常具有包含唯一标识表中每一行值的一列或一组列，这样的一列或多列称为表的主键 （</a:t>
            </a:r>
            <a:r>
              <a:rPr lang="en-US" dirty="0" smtClean="0"/>
              <a:t>PRIMARY KEY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表主键就是用来约束数据表中不能存在相同的两行数据。而且，</a:t>
            </a:r>
            <a:r>
              <a:rPr lang="en-US" dirty="0" smtClean="0"/>
              <a:t>PRIMARY KEY </a:t>
            </a:r>
            <a:r>
              <a:rPr lang="zh-CN" altLang="en-US" dirty="0" smtClean="0"/>
              <a:t>约束的列应具有确定的数据，不能接受空值</a:t>
            </a:r>
            <a:endParaRPr lang="en-US" altLang="zh-CN" dirty="0" smtClean="0"/>
          </a:p>
          <a:p>
            <a:r>
              <a:rPr lang="zh-CN" altLang="en-US" dirty="0" smtClean="0"/>
              <a:t>在管理数据时，应确保每一个数据表都拥有一个唯一的主键，从而实现实体的完整性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一个表只能有一个 </a:t>
            </a:r>
            <a:r>
              <a:rPr lang="en-US" dirty="0" smtClean="0"/>
              <a:t>PRIMARY KEY </a:t>
            </a:r>
            <a:r>
              <a:rPr lang="zh-CN" altLang="en-US" dirty="0" smtClean="0"/>
              <a:t>约束，并且 </a:t>
            </a:r>
            <a:r>
              <a:rPr lang="en-US" dirty="0" smtClean="0"/>
              <a:t>PRIMARY KEY </a:t>
            </a:r>
            <a:r>
              <a:rPr lang="zh-CN" altLang="en-US" dirty="0" smtClean="0"/>
              <a:t>约束中的列不能接受空值。</a:t>
            </a:r>
          </a:p>
          <a:p>
            <a:pPr lvl="0"/>
            <a:r>
              <a:rPr lang="zh-CN" altLang="en-US" dirty="0" smtClean="0"/>
              <a:t>如果对多列定义了 </a:t>
            </a:r>
            <a:r>
              <a:rPr lang="en-US" dirty="0" smtClean="0"/>
              <a:t>PRIMARY KEY </a:t>
            </a:r>
            <a:r>
              <a:rPr lang="zh-CN" altLang="en-US" dirty="0" smtClean="0"/>
              <a:t>约束，则一列中的值可能会重复，但来自 </a:t>
            </a:r>
            <a:r>
              <a:rPr lang="en-US" dirty="0" smtClean="0"/>
              <a:t>PRIMARY KEY </a:t>
            </a:r>
            <a:r>
              <a:rPr lang="zh-CN" altLang="en-US" dirty="0" smtClean="0"/>
              <a:t>约束定义中所有列的任何值组合必须唯一。</a:t>
            </a:r>
          </a:p>
          <a:p>
            <a:r>
              <a:rPr lang="zh-CN" altLang="en-US" dirty="0" smtClean="0"/>
              <a:t>当定义主键约束时，</a:t>
            </a:r>
            <a:r>
              <a:rPr lang="en-US" dirty="0" smtClean="0"/>
              <a:t>SQL Server</a:t>
            </a:r>
            <a:r>
              <a:rPr lang="zh-CN" altLang="en-US" dirty="0" smtClean="0"/>
              <a:t>在主键列上建立唯一聚簇索引，以加快查询速度。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单一主键约束的实现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30820" y="2032989"/>
          <a:ext cx="11523214" cy="3412826"/>
        </p:xfrm>
        <a:graphic>
          <a:graphicData uri="http://schemas.openxmlformats.org/drawingml/2006/table">
            <a:tbl>
              <a:tblPr/>
              <a:tblGrid>
                <a:gridCol w="2304102"/>
                <a:gridCol w="2304102"/>
                <a:gridCol w="2304102"/>
                <a:gridCol w="2427002"/>
                <a:gridCol w="2183906"/>
              </a:tblGrid>
              <a:tr h="49714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字段名称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字段类型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字段宽度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说明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要求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13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SongID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歌曲编号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非空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13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Name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50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歌曲名字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13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Lyricist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词作者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13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Composer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曲作者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13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Lang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16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语言类别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latin typeface="Times New Roman"/>
                          <a:ea typeface="宋体"/>
                          <a:cs typeface="宋体"/>
                        </a:rPr>
                        <a:t>默认“中文”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单一主键约束的实现（续）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rcRect l="15704" t="15440" r="29272" b="38897"/>
          <a:stretch>
            <a:fillRect/>
          </a:stretch>
        </p:blipFill>
        <p:spPr bwMode="auto">
          <a:xfrm>
            <a:off x="0" y="1506958"/>
            <a:ext cx="4620474" cy="228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72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79940"/>
              </p:ext>
            </p:extLst>
          </p:nvPr>
        </p:nvGraphicFramePr>
        <p:xfrm>
          <a:off x="4740237" y="1543171"/>
          <a:ext cx="7403989" cy="426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r:id="rId4" imgW="3407518" imgH="1962093" progId="">
                  <p:embed/>
                </p:oleObj>
              </mc:Choice>
              <mc:Fallback>
                <p:oleObj r:id="rId4" imgW="3407518" imgH="1962093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37" y="1543171"/>
                        <a:ext cx="7403989" cy="42691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单一主键约束的实现（续）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Songs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SongID</a:t>
            </a:r>
            <a:r>
              <a:rPr lang="en-US" dirty="0" smtClean="0"/>
              <a:t> CHAR(10) not null  </a:t>
            </a:r>
            <a:r>
              <a:rPr lang="en-US" dirty="0" smtClean="0">
                <a:solidFill>
                  <a:schemeClr val="accent2"/>
                </a:solidFill>
              </a:rPr>
              <a:t>PRIMARY KEY</a:t>
            </a:r>
            <a:r>
              <a:rPr lang="en-US" dirty="0" smtClean="0"/>
              <a:t>, /*</a:t>
            </a:r>
            <a:r>
              <a:rPr lang="zh-CN" altLang="en-US" dirty="0" smtClean="0"/>
              <a:t>主键约束</a:t>
            </a:r>
            <a:r>
              <a:rPr lang="en-US" dirty="0" smtClean="0"/>
              <a:t>*/,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Name VARCHAR(50),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Lyricist VARCHAR(20),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Composer VARCHAR(20),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Lang VARCHAR(16) default('</a:t>
            </a:r>
            <a:r>
              <a:rPr lang="zh-CN" altLang="en-US" dirty="0" smtClean="0"/>
              <a:t>中文</a:t>
            </a:r>
            <a:r>
              <a:rPr lang="en-US" dirty="0" smtClean="0"/>
              <a:t>'))     /*DEFAULT</a:t>
            </a:r>
            <a:r>
              <a:rPr lang="zh-CN" altLang="en-US" dirty="0" smtClean="0"/>
              <a:t>约束</a:t>
            </a:r>
            <a:r>
              <a:rPr lang="en-US" dirty="0" smtClean="0"/>
              <a:t> */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组合主键的设置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95423" y="1846555"/>
          <a:ext cx="10954425" cy="4576904"/>
        </p:xfrm>
        <a:graphic>
          <a:graphicData uri="http://schemas.openxmlformats.org/drawingml/2006/table">
            <a:tbl>
              <a:tblPr/>
              <a:tblGrid>
                <a:gridCol w="2190371"/>
                <a:gridCol w="2190371"/>
                <a:gridCol w="2190371"/>
                <a:gridCol w="2066241"/>
                <a:gridCol w="2317071"/>
              </a:tblGrid>
              <a:tr h="665713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Times New Roman"/>
                          <a:ea typeface="宋体"/>
                          <a:cs typeface="宋体"/>
                        </a:rPr>
                        <a:t>字段名称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字段类型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字段宽度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说明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要求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82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SongID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歌曲编号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非空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82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SingerID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歌手编号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latin typeface="Times New Roman"/>
                          <a:ea typeface="宋体"/>
                          <a:cs typeface="宋体"/>
                        </a:rPr>
                        <a:t>非空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828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Album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50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专辑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82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Style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曲风类别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latin typeface="Times New Roman"/>
                          <a:ea typeface="宋体"/>
                          <a:cs typeface="宋体"/>
                        </a:rPr>
                        <a:t>默认“流行”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82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Circulation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INT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发行量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82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PubYear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INT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发行时间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宋体" pitchFamily="2" charset="-122"/>
              </a:rPr>
              <a:t>临时表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临时表与永久表相似，但临时表存储在 </a:t>
            </a:r>
            <a:r>
              <a:rPr lang="en-US" altLang="zh-CN" dirty="0" err="1" smtClean="0">
                <a:ea typeface="宋体" pitchFamily="2" charset="-122"/>
              </a:rPr>
              <a:t>tempdb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中，当不再使用时会自动删除。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可以创建本地临时表和全局临时表。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本地临时表只对于创建者是可见的。当用户与 </a:t>
            </a:r>
            <a:r>
              <a:rPr lang="en-US" altLang="zh-CN" dirty="0" smtClean="0">
                <a:ea typeface="宋体" pitchFamily="2" charset="-122"/>
              </a:rPr>
              <a:t>SQL Server </a:t>
            </a:r>
            <a:r>
              <a:rPr lang="zh-CN" altLang="en-US" dirty="0" smtClean="0">
                <a:ea typeface="宋体" pitchFamily="2" charset="-122"/>
              </a:rPr>
              <a:t>实例断开连接后，将删除本地临时表。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全局临时表在创建后对任何用户和任何连接都是可见的，当引用该表的所有用户都与 </a:t>
            </a:r>
            <a:r>
              <a:rPr lang="en-US" altLang="zh-CN" dirty="0" smtClean="0">
                <a:ea typeface="宋体" pitchFamily="2" charset="-122"/>
              </a:rPr>
              <a:t>SQL Server </a:t>
            </a:r>
            <a:r>
              <a:rPr lang="zh-CN" altLang="en-US" dirty="0" smtClean="0">
                <a:ea typeface="宋体" pitchFamily="2" charset="-122"/>
              </a:rPr>
              <a:t>实例断开连接后，将删除全局临时表。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itchFamily="2" charset="-122"/>
              </a:rPr>
              <a:t>本地临时表的名称前面有一个数字符号 </a:t>
            </a:r>
            <a:r>
              <a:rPr lang="en-US" altLang="zh-CN" dirty="0" smtClean="0">
                <a:ea typeface="宋体" pitchFamily="2" charset="-122"/>
              </a:rPr>
              <a:t>(#</a:t>
            </a:r>
            <a:r>
              <a:rPr lang="en-US" altLang="zh-CN" dirty="0" err="1" smtClean="0">
                <a:ea typeface="宋体" pitchFamily="2" charset="-122"/>
              </a:rPr>
              <a:t>table_name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，而全局临时表的名称前面有两个数字符号 </a:t>
            </a:r>
            <a:r>
              <a:rPr lang="en-US" altLang="zh-CN" dirty="0" smtClean="0">
                <a:ea typeface="宋体" pitchFamily="2" charset="-122"/>
              </a:rPr>
              <a:t>(##</a:t>
            </a:r>
            <a:r>
              <a:rPr lang="en-US" altLang="zh-CN" dirty="0" err="1" smtClean="0">
                <a:ea typeface="宋体" pitchFamily="2" charset="-122"/>
              </a:rPr>
              <a:t>table_name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itchFamily="2" charset="-122"/>
              </a:rPr>
              <a:t>CREATE TABLE #</a:t>
            </a:r>
            <a:r>
              <a:rPr lang="en-US" altLang="zh-CN" dirty="0" err="1" smtClean="0">
                <a:ea typeface="宋体" pitchFamily="2" charset="-122"/>
              </a:rPr>
              <a:t>MyTempTable</a:t>
            </a:r>
            <a:r>
              <a:rPr lang="en-US" altLang="zh-CN" dirty="0" smtClean="0">
                <a:ea typeface="宋体" pitchFamily="2" charset="-122"/>
              </a:rPr>
              <a:t> (cola INT PRIMARY KEY)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组合主键的设置（续）</a:t>
            </a:r>
            <a:endParaRPr lang="zh-CN" altLang="en-US" dirty="0"/>
          </a:p>
        </p:txBody>
      </p:sp>
      <p:pic>
        <p:nvPicPr>
          <p:cNvPr id="78850" name="图片 12"/>
          <p:cNvPicPr>
            <a:picLocks noChangeAspect="1" noChangeArrowheads="1"/>
          </p:cNvPicPr>
          <p:nvPr/>
        </p:nvPicPr>
        <p:blipFill>
          <a:blip r:embed="rId3"/>
          <a:srcRect l="26756" t="15977" r="18053" b="34386"/>
          <a:stretch>
            <a:fillRect/>
          </a:stretch>
        </p:blipFill>
        <p:spPr bwMode="auto">
          <a:xfrm>
            <a:off x="0" y="1728245"/>
            <a:ext cx="4873841" cy="2334827"/>
          </a:xfrm>
          <a:prstGeom prst="rect">
            <a:avLst/>
          </a:prstGeom>
          <a:noFill/>
        </p:spPr>
      </p:pic>
      <p:graphicFrame>
        <p:nvGraphicFramePr>
          <p:cNvPr id="788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62696"/>
              </p:ext>
            </p:extLst>
          </p:nvPr>
        </p:nvGraphicFramePr>
        <p:xfrm>
          <a:off x="5251712" y="1728245"/>
          <a:ext cx="6872461" cy="364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r:id="rId4" imgW="3204090" imgH="1520050" progId="">
                  <p:embed/>
                </p:oleObj>
              </mc:Choice>
              <mc:Fallback>
                <p:oleObj r:id="rId4" imgW="3204090" imgH="152005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712" y="1728245"/>
                        <a:ext cx="6872461" cy="3649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组合主键的设置（续）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Track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SongID</a:t>
            </a:r>
            <a:r>
              <a:rPr lang="en-US" dirty="0" smtClean="0"/>
              <a:t> CHAR(10) not null</a:t>
            </a:r>
            <a:r>
              <a:rPr lang="zh-CN" altLang="en-US" dirty="0" smtClean="0"/>
              <a:t>，</a:t>
            </a:r>
          </a:p>
          <a:p>
            <a:pPr>
              <a:buNone/>
            </a:pPr>
            <a:r>
              <a:rPr lang="en-US" dirty="0" err="1" smtClean="0"/>
              <a:t>SingerID</a:t>
            </a:r>
            <a:r>
              <a:rPr lang="en-US" dirty="0" smtClean="0"/>
              <a:t> CHAR(10) not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Album VARCHAR(50),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Style VARCHAR(20) default('</a:t>
            </a:r>
            <a:r>
              <a:rPr lang="zh-CN" altLang="en-US" dirty="0" smtClean="0"/>
              <a:t>流行</a:t>
            </a:r>
            <a:r>
              <a:rPr lang="en-US" dirty="0" smtClean="0"/>
              <a:t>'),             /*DEFAULT</a:t>
            </a:r>
            <a:r>
              <a:rPr lang="zh-CN" altLang="en-US" dirty="0" smtClean="0"/>
              <a:t>约束</a:t>
            </a:r>
            <a:r>
              <a:rPr lang="en-US" dirty="0" smtClean="0"/>
              <a:t>*/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Circulation INTEGER, </a:t>
            </a:r>
            <a:r>
              <a:rPr lang="en-US" dirty="0" err="1" smtClean="0"/>
              <a:t>PubYear</a:t>
            </a:r>
            <a:r>
              <a:rPr lang="en-US" dirty="0" smtClean="0"/>
              <a:t> INTEGER,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PRIMARY KEY(</a:t>
            </a:r>
            <a:r>
              <a:rPr lang="en-US" dirty="0" err="1" smtClean="0">
                <a:solidFill>
                  <a:schemeClr val="accent2"/>
                </a:solidFill>
              </a:rPr>
              <a:t>SongID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en-US" dirty="0" err="1" smtClean="0">
                <a:solidFill>
                  <a:schemeClr val="accent2"/>
                </a:solidFill>
              </a:rPr>
              <a:t>SingerID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  <a:r>
              <a:rPr lang="en-US" dirty="0" smtClean="0"/>
              <a:t> /*</a:t>
            </a:r>
            <a:r>
              <a:rPr lang="zh-CN" altLang="en-US" dirty="0" smtClean="0"/>
              <a:t>主键约束，该约束是表级完整性约束</a:t>
            </a:r>
            <a:r>
              <a:rPr lang="en-US" dirty="0" smtClean="0"/>
              <a:t>*/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dirty="0" smtClean="0"/>
              <a:t>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</a:t>
            </a:r>
            <a:r>
              <a:rPr lang="zh-CN" altLang="en-US" dirty="0" smtClean="0"/>
              <a:t>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唯一约束被用来增强非主键列的唯一性。</a:t>
            </a:r>
            <a:endParaRPr lang="en-US" altLang="zh-CN" dirty="0" smtClean="0"/>
          </a:p>
          <a:p>
            <a:r>
              <a:rPr lang="zh-CN" altLang="en-US" dirty="0" smtClean="0"/>
              <a:t>设置了唯一约束的列不能有重复值，可以但最多允许一个</a:t>
            </a:r>
            <a:r>
              <a:rPr lang="en-US" dirty="0" smtClean="0"/>
              <a:t>NULL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r>
              <a:rPr lang="zh-CN" altLang="en-US" dirty="0" smtClean="0"/>
              <a:t>每个</a:t>
            </a:r>
            <a:r>
              <a:rPr lang="en-US" dirty="0" smtClean="0"/>
              <a:t>UNIQUE</a:t>
            </a:r>
            <a:r>
              <a:rPr lang="zh-CN" altLang="en-US" dirty="0" smtClean="0"/>
              <a:t>约束都生成一个唯一索引，所以唯一约束和唯一索引的创建方法相同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主键约束与唯一约束的异同：</a:t>
            </a:r>
          </a:p>
          <a:p>
            <a:pPr lvl="1"/>
            <a:r>
              <a:rPr lang="zh-CN" altLang="en-US" dirty="0" smtClean="0"/>
              <a:t>两者都要求约束的列不能有重复值；</a:t>
            </a:r>
          </a:p>
          <a:p>
            <a:pPr lvl="2"/>
            <a:r>
              <a:rPr lang="zh-CN" altLang="en-US" dirty="0" smtClean="0"/>
              <a:t>主键约束要求主键列不能为空；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唯一约束允许有空值，但只允许一个</a:t>
            </a:r>
            <a:r>
              <a:rPr lang="en-US" dirty="0" smtClean="0"/>
              <a:t>NULL</a:t>
            </a:r>
            <a:r>
              <a:rPr lang="zh-CN" altLang="en-US" dirty="0" smtClean="0"/>
              <a:t>值。</a:t>
            </a:r>
          </a:p>
          <a:p>
            <a:pPr lvl="0"/>
            <a:r>
              <a:rPr lang="zh-CN" altLang="en-US" dirty="0" smtClean="0"/>
              <a:t>在一个表上可以定义多个</a:t>
            </a:r>
            <a:r>
              <a:rPr lang="en-US" dirty="0" smtClean="0"/>
              <a:t>UNIQUE</a:t>
            </a:r>
            <a:r>
              <a:rPr lang="zh-CN" altLang="en-US" dirty="0" smtClean="0"/>
              <a:t>约束；</a:t>
            </a:r>
          </a:p>
          <a:p>
            <a:r>
              <a:rPr lang="zh-CN" altLang="en-US" dirty="0" smtClean="0"/>
              <a:t>可以在多个列上定义一个</a:t>
            </a:r>
            <a:r>
              <a:rPr lang="en-US" dirty="0" smtClean="0"/>
              <a:t>UNIQUE</a:t>
            </a:r>
            <a:r>
              <a:rPr lang="zh-CN" altLang="en-US" dirty="0" smtClean="0"/>
              <a:t>约束，表示这些列组合起来不能有重复值。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设置唯一约束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例：为</a:t>
            </a:r>
            <a:r>
              <a:rPr lang="en-US" dirty="0" smtClean="0"/>
              <a:t>Singer</a:t>
            </a:r>
            <a:r>
              <a:rPr lang="zh-CN" altLang="en-US" dirty="0" smtClean="0"/>
              <a:t>中的</a:t>
            </a:r>
            <a:r>
              <a:rPr lang="en-US" dirty="0" smtClean="0"/>
              <a:t>Name</a:t>
            </a:r>
            <a:r>
              <a:rPr lang="zh-CN" altLang="en-US" dirty="0" smtClean="0"/>
              <a:t>设置唯一约束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 l="18694" t="15076" r="25864" b="34013"/>
          <a:stretch>
            <a:fillRect/>
          </a:stretch>
        </p:blipFill>
        <p:spPr bwMode="auto">
          <a:xfrm>
            <a:off x="174901" y="2620854"/>
            <a:ext cx="4415206" cy="211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3" cstate="print"/>
          <a:srcRect l="18501" t="10661" r="18390" b="16534"/>
          <a:stretch>
            <a:fillRect/>
          </a:stretch>
        </p:blipFill>
        <p:spPr bwMode="auto">
          <a:xfrm>
            <a:off x="5219969" y="2350163"/>
            <a:ext cx="6732849" cy="382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设置唯一约束（续）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 l="24563" t="14807" r="24126" b="21374"/>
          <a:stretch>
            <a:fillRect/>
          </a:stretch>
        </p:blipFill>
        <p:spPr bwMode="auto">
          <a:xfrm>
            <a:off x="160631" y="1928612"/>
            <a:ext cx="3825444" cy="258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3" cstate="print"/>
          <a:srcRect l="18910" t="10832" r="18729" b="16899"/>
          <a:stretch>
            <a:fillRect/>
          </a:stretch>
        </p:blipFill>
        <p:spPr bwMode="auto">
          <a:xfrm>
            <a:off x="4237205" y="1853316"/>
            <a:ext cx="4977815" cy="286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 cstate="print"/>
          <a:srcRect t="15805" r="75003" b="10080"/>
          <a:stretch>
            <a:fillRect/>
          </a:stretch>
        </p:blipFill>
        <p:spPr bwMode="auto">
          <a:xfrm>
            <a:off x="9549770" y="1809207"/>
            <a:ext cx="2390695" cy="355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设置唯一约束（续）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TABLE Singer(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-- </a:t>
            </a:r>
            <a:r>
              <a:rPr lang="zh-CN" altLang="en-US" dirty="0" smtClean="0"/>
              <a:t>主键约束 </a:t>
            </a:r>
          </a:p>
          <a:p>
            <a:pPr>
              <a:buNone/>
            </a:pPr>
            <a:r>
              <a:rPr lang="en-US" dirty="0" err="1" smtClean="0"/>
              <a:t>SingerID</a:t>
            </a:r>
            <a:r>
              <a:rPr lang="en-US" dirty="0" smtClean="0"/>
              <a:t>  char(10) NOT NULL PRIMARY KEY,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-- </a:t>
            </a:r>
            <a:r>
              <a:rPr lang="zh-CN" altLang="en-US" dirty="0" smtClean="0"/>
              <a:t>唯一约束 </a:t>
            </a:r>
            <a:r>
              <a:rPr lang="en-US" dirty="0" smtClean="0"/>
              <a:t>       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Name  </a:t>
            </a:r>
            <a:r>
              <a:rPr lang="en-US" dirty="0" err="1" smtClean="0"/>
              <a:t>varchar</a:t>
            </a:r>
            <a:r>
              <a:rPr lang="en-US" dirty="0" smtClean="0"/>
              <a:t>(50) NOT NULL </a:t>
            </a:r>
            <a:r>
              <a:rPr lang="en-US" dirty="0" smtClean="0">
                <a:solidFill>
                  <a:schemeClr val="accent2"/>
                </a:solidFill>
              </a:rPr>
              <a:t>UNIQUE</a:t>
            </a:r>
            <a:r>
              <a:rPr lang="en-US" dirty="0" smtClean="0"/>
              <a:t>,            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Gender </a:t>
            </a:r>
            <a:r>
              <a:rPr lang="en-US" dirty="0" err="1" smtClean="0"/>
              <a:t>varchar</a:t>
            </a:r>
            <a:r>
              <a:rPr lang="en-US" dirty="0" smtClean="0"/>
              <a:t>(2) NULL, 	Birth </a:t>
            </a:r>
            <a:r>
              <a:rPr lang="en-US" dirty="0" err="1" smtClean="0"/>
              <a:t>datetime</a:t>
            </a:r>
            <a:r>
              <a:rPr lang="en-US" dirty="0" smtClean="0"/>
              <a:t> NULL,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Nation </a:t>
            </a:r>
            <a:r>
              <a:rPr lang="en-US" dirty="0" err="1" smtClean="0"/>
              <a:t>varchar</a:t>
            </a:r>
            <a:r>
              <a:rPr lang="en-US" dirty="0" smtClean="0"/>
              <a:t>(20) NULL)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40</a:t>
            </a:r>
            <a:r>
              <a:rPr lang="zh-CN" altLang="en-US" dirty="0" smtClean="0"/>
              <a:t>：用户定义完整性及其实现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用户定义完整性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用户定义的完整性是通过检查约束来实现的。</a:t>
            </a:r>
            <a:endParaRPr lang="en-US" altLang="zh-CN" dirty="0" smtClean="0"/>
          </a:p>
          <a:p>
            <a:r>
              <a:rPr lang="zh-CN" altLang="en-US" dirty="0" smtClean="0"/>
              <a:t>检查约束用于限制列的取值在指定范围内，这样使得数据库中存放的值都是有意义的。</a:t>
            </a:r>
            <a:endParaRPr lang="en-US" altLang="zh-CN" dirty="0" smtClean="0"/>
          </a:p>
          <a:p>
            <a:r>
              <a:rPr lang="zh-CN" altLang="en-US" dirty="0" smtClean="0"/>
              <a:t>当一列被设置了</a:t>
            </a:r>
            <a:r>
              <a:rPr lang="en-US" dirty="0" smtClean="0"/>
              <a:t>CHECK</a:t>
            </a:r>
            <a:r>
              <a:rPr lang="zh-CN" altLang="en-US" dirty="0" smtClean="0"/>
              <a:t>约束，该列的取值必须符合检查约束所设置的条件。</a:t>
            </a:r>
            <a:endParaRPr lang="en-US" altLang="zh-CN" dirty="0" smtClean="0"/>
          </a:p>
          <a:p>
            <a:r>
              <a:rPr lang="zh-CN" altLang="en-US" dirty="0" smtClean="0"/>
              <a:t>约束条件应是逻辑表达式，多个条件可以用</a:t>
            </a:r>
            <a:r>
              <a:rPr lang="en-US" dirty="0" smtClean="0"/>
              <a:t>AND</a:t>
            </a:r>
            <a:r>
              <a:rPr lang="zh-CN" altLang="en-US" dirty="0" smtClean="0"/>
              <a:t>或</a:t>
            </a:r>
            <a:r>
              <a:rPr lang="en-US" dirty="0" smtClean="0"/>
              <a:t>OR</a:t>
            </a:r>
            <a:r>
              <a:rPr lang="zh-CN" altLang="en-US" dirty="0" smtClean="0"/>
              <a:t>组合。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检查约束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13674" y="1979719"/>
          <a:ext cx="11878326" cy="3571534"/>
        </p:xfrm>
        <a:graphic>
          <a:graphicData uri="http://schemas.openxmlformats.org/drawingml/2006/table">
            <a:tbl>
              <a:tblPr/>
              <a:tblGrid>
                <a:gridCol w="2375108"/>
                <a:gridCol w="2375108"/>
                <a:gridCol w="2375108"/>
                <a:gridCol w="2376501"/>
                <a:gridCol w="2376501"/>
              </a:tblGrid>
              <a:tr h="61256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Times New Roman"/>
                          <a:ea typeface="宋体"/>
                          <a:cs typeface="宋体"/>
                        </a:rPr>
                        <a:t>字段名称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字段类型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字段宽度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是否</a:t>
                      </a:r>
                      <a:r>
                        <a:rPr lang="en-US" sz="2400" b="1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Times New Roman"/>
                          <a:ea typeface="宋体"/>
                          <a:cs typeface="宋体"/>
                        </a:rPr>
                        <a:t>说明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92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SingerID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10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NOT 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歌手编号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17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Name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8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NOT 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歌手名称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8806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Gender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2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性别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7509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Birth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Datetime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en-US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latin typeface="Times New Roman"/>
                          <a:ea typeface="宋体"/>
                          <a:cs typeface="宋体"/>
                        </a:rPr>
                        <a:t>出生日期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56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Nation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Varchar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Times New Roman"/>
                          <a:ea typeface="宋体"/>
                          <a:cs typeface="宋体"/>
                        </a:rPr>
                        <a:t>20</a:t>
                      </a:r>
                      <a:endParaRPr lang="zh-CN" sz="24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Times New Roman"/>
                          <a:ea typeface="宋体"/>
                          <a:cs typeface="宋体"/>
                        </a:rPr>
                        <a:t>NULL</a:t>
                      </a:r>
                      <a:endParaRPr lang="zh-CN" sz="24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latin typeface="Times New Roman"/>
                          <a:ea typeface="宋体"/>
                          <a:cs typeface="宋体"/>
                        </a:rPr>
                        <a:t>籍贯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3977196" y="1455937"/>
            <a:ext cx="4154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3838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Singer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临时表的作用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当对数据库执行大数据量的排序等操作时，要产生大量的中间运算结果，因此需要消耗大量的内存资源。</a:t>
            </a:r>
            <a:endParaRPr lang="en-US" altLang="zh-CN" dirty="0" smtClean="0"/>
          </a:p>
          <a:p>
            <a:r>
              <a:rPr lang="zh-CN" altLang="en-US" dirty="0" smtClean="0"/>
              <a:t>如果内存资源不够用，那么</a:t>
            </a:r>
            <a:r>
              <a:rPr lang="en-US" dirty="0" smtClean="0"/>
              <a:t>SQL Server</a:t>
            </a:r>
            <a:r>
              <a:rPr lang="zh-CN" altLang="en-US" dirty="0" smtClean="0"/>
              <a:t>将在临时数据库</a:t>
            </a:r>
            <a:r>
              <a:rPr lang="en-US" dirty="0" err="1" smtClean="0"/>
              <a:t>tempdb</a:t>
            </a:r>
            <a:r>
              <a:rPr lang="zh-CN" altLang="en-US" dirty="0" smtClean="0"/>
              <a:t>中创建临时表用于存放这些中间结果。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设置检查约束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40"/>
            <a:ext cx="11425767" cy="534954"/>
          </a:xfrm>
        </p:spPr>
        <p:txBody>
          <a:bodyPr/>
          <a:lstStyle/>
          <a:p>
            <a:r>
              <a:rPr lang="zh-CN" altLang="en-US" sz="2800" dirty="0" smtClean="0"/>
              <a:t>设置</a:t>
            </a:r>
            <a:r>
              <a:rPr lang="en-US" sz="2800" dirty="0" smtClean="0"/>
              <a:t>Singer</a:t>
            </a:r>
            <a:r>
              <a:rPr lang="zh-CN" altLang="en-US" sz="2800" dirty="0" smtClean="0"/>
              <a:t>表中</a:t>
            </a:r>
            <a:r>
              <a:rPr lang="en-US" sz="2800" dirty="0" smtClean="0"/>
              <a:t>Gender</a:t>
            </a:r>
            <a:r>
              <a:rPr lang="zh-CN" altLang="en-US" sz="2800" dirty="0" smtClean="0"/>
              <a:t>（性别）列取值为“男”或“女”</a:t>
            </a:r>
            <a:endParaRPr lang="zh-CN" altLang="en-US" sz="2800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 l="18597" t="11786" r="18573" b="17371"/>
          <a:stretch>
            <a:fillRect/>
          </a:stretch>
        </p:blipFill>
        <p:spPr bwMode="auto">
          <a:xfrm>
            <a:off x="619509" y="2404380"/>
            <a:ext cx="5630371" cy="286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3" cstate="print"/>
          <a:srcRect l="28564" t="26283" r="29391" b="32471"/>
          <a:stretch>
            <a:fillRect/>
          </a:stretch>
        </p:blipFill>
        <p:spPr bwMode="auto">
          <a:xfrm>
            <a:off x="6908676" y="2724909"/>
            <a:ext cx="3957591" cy="2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设置检查约束（续）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/>
              <a:t>CREATE TABLE Singer(</a:t>
            </a:r>
            <a:endParaRPr lang="zh-CN" altLang="en-US" sz="2800" dirty="0" smtClean="0"/>
          </a:p>
          <a:p>
            <a:pPr>
              <a:buNone/>
            </a:pPr>
            <a:r>
              <a:rPr lang="en-US" sz="2800" dirty="0" err="1" smtClean="0"/>
              <a:t>SingerID</a:t>
            </a:r>
            <a:r>
              <a:rPr lang="en-US" sz="2800" dirty="0" smtClean="0"/>
              <a:t>  char(10) NOT NULL PRIMARY KEY,       /* </a:t>
            </a:r>
            <a:r>
              <a:rPr lang="zh-CN" altLang="en-US" sz="2800" dirty="0" smtClean="0"/>
              <a:t>主键约束</a:t>
            </a:r>
            <a:r>
              <a:rPr lang="en-US" sz="2800" dirty="0" smtClean="0"/>
              <a:t> */</a:t>
            </a:r>
            <a:endParaRPr lang="zh-CN" altLang="en-US" sz="2800" dirty="0" smtClean="0"/>
          </a:p>
          <a:p>
            <a:pPr>
              <a:buNone/>
            </a:pPr>
            <a:r>
              <a:rPr lang="en-US" sz="2800" dirty="0" smtClean="0"/>
              <a:t>Name  </a:t>
            </a:r>
            <a:r>
              <a:rPr lang="en-US" sz="2800" dirty="0" err="1" smtClean="0"/>
              <a:t>varchar</a:t>
            </a:r>
            <a:r>
              <a:rPr lang="en-US" sz="2800" dirty="0" smtClean="0"/>
              <a:t>(50) NOT NULL </a:t>
            </a:r>
            <a:endParaRPr lang="zh-CN" altLang="en-US" sz="2800" dirty="0" smtClean="0"/>
          </a:p>
          <a:p>
            <a:pPr>
              <a:buNone/>
            </a:pPr>
            <a:r>
              <a:rPr lang="en-US" sz="2800" dirty="0" smtClean="0"/>
              <a:t>UNIQUE,            /* </a:t>
            </a:r>
            <a:r>
              <a:rPr lang="zh-CN" altLang="en-US" sz="2800" dirty="0" smtClean="0"/>
              <a:t>唯一约束</a:t>
            </a:r>
            <a:r>
              <a:rPr lang="en-US" sz="2800" dirty="0" smtClean="0"/>
              <a:t> */</a:t>
            </a:r>
            <a:endParaRPr lang="zh-CN" altLang="en-US" sz="2800" dirty="0" smtClean="0"/>
          </a:p>
          <a:p>
            <a:pPr>
              <a:buNone/>
            </a:pPr>
            <a:r>
              <a:rPr lang="en-US" sz="2800" dirty="0" smtClean="0"/>
              <a:t>Gender </a:t>
            </a:r>
            <a:r>
              <a:rPr lang="en-US" sz="2800" dirty="0" err="1" smtClean="0"/>
              <a:t>varchar</a:t>
            </a:r>
            <a:r>
              <a:rPr lang="en-US" sz="2800" dirty="0" smtClean="0"/>
              <a:t>(2) NULL </a:t>
            </a:r>
            <a:r>
              <a:rPr lang="en-US" sz="2800" dirty="0" smtClean="0">
                <a:solidFill>
                  <a:schemeClr val="accent2"/>
                </a:solidFill>
              </a:rPr>
              <a:t>CHECK(Gender in(’</a:t>
            </a:r>
            <a:r>
              <a:rPr lang="zh-CN" altLang="en-US" sz="2800" dirty="0" smtClean="0">
                <a:solidFill>
                  <a:schemeClr val="accent2"/>
                </a:solidFill>
              </a:rPr>
              <a:t>男</a:t>
            </a:r>
            <a:r>
              <a:rPr lang="en-US" sz="2800" dirty="0" smtClean="0">
                <a:solidFill>
                  <a:schemeClr val="accent2"/>
                </a:solidFill>
              </a:rPr>
              <a:t>’,’</a:t>
            </a:r>
            <a:r>
              <a:rPr lang="zh-CN" altLang="en-US" sz="2800" dirty="0" smtClean="0">
                <a:solidFill>
                  <a:schemeClr val="accent2"/>
                </a:solidFill>
              </a:rPr>
              <a:t>女</a:t>
            </a:r>
            <a:r>
              <a:rPr lang="en-US" sz="2800" dirty="0" smtClean="0">
                <a:solidFill>
                  <a:schemeClr val="accent2"/>
                </a:solidFill>
              </a:rPr>
              <a:t>’)),    </a:t>
            </a:r>
            <a:r>
              <a:rPr lang="en-US" sz="2800" dirty="0" smtClean="0"/>
              <a:t>/* </a:t>
            </a:r>
            <a:r>
              <a:rPr lang="zh-CN" altLang="en-US" sz="2800" dirty="0" smtClean="0"/>
              <a:t>检查约束</a:t>
            </a:r>
            <a:r>
              <a:rPr lang="en-US" sz="2800" dirty="0" smtClean="0"/>
              <a:t> */</a:t>
            </a:r>
            <a:endParaRPr lang="zh-CN" altLang="en-US" sz="2800" dirty="0" smtClean="0"/>
          </a:p>
          <a:p>
            <a:pPr>
              <a:buNone/>
            </a:pPr>
            <a:r>
              <a:rPr lang="en-US" sz="2800" dirty="0" smtClean="0"/>
              <a:t>Birth </a:t>
            </a:r>
            <a:r>
              <a:rPr lang="en-US" sz="2800" dirty="0" err="1" smtClean="0"/>
              <a:t>datetime</a:t>
            </a:r>
            <a:r>
              <a:rPr lang="en-US" sz="2800" dirty="0" smtClean="0"/>
              <a:t> NULL, Nation </a:t>
            </a:r>
            <a:r>
              <a:rPr lang="en-US" sz="2800" dirty="0" err="1" smtClean="0"/>
              <a:t>varchar</a:t>
            </a:r>
            <a:r>
              <a:rPr lang="en-US" sz="2800" dirty="0" smtClean="0"/>
              <a:t>(20) NULL)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41</a:t>
            </a:r>
            <a:r>
              <a:rPr lang="zh-CN" altLang="en-US" dirty="0" smtClean="0"/>
              <a:t>：参照完整性及其实现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参照完整性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参照完整性主要通过主键与外键的联系来实现的。</a:t>
            </a:r>
            <a:endParaRPr lang="en-US" altLang="zh-CN" dirty="0" smtClean="0"/>
          </a:p>
          <a:p>
            <a:r>
              <a:rPr lang="zh-CN" altLang="en-US" dirty="0" smtClean="0"/>
              <a:t>主键所在的表称为主表，外键所在的表称为子表。</a:t>
            </a:r>
            <a:endParaRPr lang="en-US" altLang="zh-CN" dirty="0" smtClean="0"/>
          </a:p>
          <a:p>
            <a:r>
              <a:rPr lang="zh-CN" altLang="en-US" dirty="0" smtClean="0"/>
              <a:t>外键的取值参照主键的取值，即外键列的值有两种可能：一是等于主键的某个值；二是为空值，否则将返回违反外键约束的错误信息。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外键约束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39"/>
            <a:ext cx="11448925" cy="4402137"/>
          </a:xfrm>
        </p:spPr>
        <p:txBody>
          <a:bodyPr/>
          <a:lstStyle/>
          <a:p>
            <a:r>
              <a:rPr lang="zh-CN" altLang="en-US" dirty="0" smtClean="0"/>
              <a:t>通过设置参照完整性，</a:t>
            </a:r>
            <a:r>
              <a:rPr lang="en-US" dirty="0" smtClean="0"/>
              <a:t>SQL Server</a:t>
            </a:r>
            <a:r>
              <a:rPr lang="zh-CN" altLang="en-US" dirty="0" smtClean="0"/>
              <a:t>将禁止用户在外键列中引用主键中不存在的值；</a:t>
            </a:r>
            <a:endParaRPr lang="en-US" altLang="zh-CN" dirty="0" smtClean="0"/>
          </a:p>
          <a:p>
            <a:r>
              <a:rPr lang="zh-CN" altLang="en-US" dirty="0" smtClean="0"/>
              <a:t>在默认级联规则下，禁止修改主键中的值而不修改外键中的值；禁止删除被外键引用的主键值。</a:t>
            </a:r>
          </a:p>
          <a:p>
            <a:r>
              <a:rPr lang="en-US" dirty="0" smtClean="0"/>
              <a:t>SQL Server</a:t>
            </a:r>
            <a:r>
              <a:rPr lang="zh-CN" altLang="en-US" dirty="0" smtClean="0"/>
              <a:t>通过</a:t>
            </a:r>
            <a:r>
              <a:rPr lang="en-US" dirty="0" smtClean="0"/>
              <a:t>FOREIGN KEY</a:t>
            </a:r>
            <a:r>
              <a:rPr lang="zh-CN" altLang="en-US" dirty="0" smtClean="0"/>
              <a:t>（外键）约束来实现参照完整性</a:t>
            </a:r>
            <a:endParaRPr lang="en-US" altLang="zh-CN" dirty="0" smtClean="0"/>
          </a:p>
          <a:p>
            <a:r>
              <a:rPr lang="zh-CN" altLang="en-US" dirty="0" smtClean="0"/>
              <a:t>一张表可含有多个</a:t>
            </a:r>
            <a:r>
              <a:rPr lang="en-US" dirty="0" smtClean="0"/>
              <a:t>FOREIGN KEY</a:t>
            </a:r>
            <a:r>
              <a:rPr lang="zh-CN" altLang="en-US" dirty="0" smtClean="0"/>
              <a:t>约束。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FOREIGN KEY</a:t>
            </a:r>
            <a:r>
              <a:rPr lang="zh-CN" altLang="en-US" dirty="0" smtClean="0"/>
              <a:t>约束只能引用同一个服务器上的同一数据库中的表。跨数据库的参照完整性必须通过触发器实现。</a:t>
            </a:r>
          </a:p>
          <a:p>
            <a:pPr lvl="0"/>
            <a:r>
              <a:rPr lang="en-US" dirty="0" smtClean="0"/>
              <a:t>FOREIGN KEY</a:t>
            </a:r>
            <a:r>
              <a:rPr lang="zh-CN" altLang="en-US" dirty="0" smtClean="0"/>
              <a:t>可引用同一个表中的其他列，这称为自引用。</a:t>
            </a:r>
          </a:p>
          <a:p>
            <a:pPr lvl="0"/>
            <a:r>
              <a:rPr lang="en-US" dirty="0" smtClean="0"/>
              <a:t>FOREIGN KEY </a:t>
            </a:r>
            <a:r>
              <a:rPr lang="zh-CN" altLang="en-US" dirty="0" smtClean="0"/>
              <a:t>约束并不仅仅可以与另一表的</a:t>
            </a:r>
            <a:r>
              <a:rPr lang="en-US" dirty="0" smtClean="0"/>
              <a:t> PRIMARY KEY </a:t>
            </a:r>
            <a:r>
              <a:rPr lang="zh-CN" altLang="en-US" dirty="0" smtClean="0"/>
              <a:t>约束相链接，它还可以定义为引用另一表的</a:t>
            </a:r>
            <a:r>
              <a:rPr lang="en-US" dirty="0" smtClean="0"/>
              <a:t> UNIQUE </a:t>
            </a:r>
            <a:r>
              <a:rPr lang="zh-CN" altLang="en-US" dirty="0" smtClean="0"/>
              <a:t>约束。</a:t>
            </a:r>
          </a:p>
          <a:p>
            <a:r>
              <a:rPr lang="zh-CN" altLang="en-US" dirty="0" smtClean="0"/>
              <a:t>不能更改定义了</a:t>
            </a:r>
            <a:r>
              <a:rPr lang="en-US" dirty="0" smtClean="0"/>
              <a:t>FOREIGN KEY</a:t>
            </a:r>
            <a:r>
              <a:rPr lang="zh-CN" altLang="en-US" dirty="0" smtClean="0"/>
              <a:t>约束的列的长度，因为外键列和主键列的数据类型和长度需一致。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3778" y="508982"/>
          <a:ext cx="8273273" cy="2429526"/>
        </p:xfrm>
        <a:graphic>
          <a:graphicData uri="http://schemas.openxmlformats.org/drawingml/2006/table">
            <a:tbl>
              <a:tblPr/>
              <a:tblGrid>
                <a:gridCol w="1504106"/>
                <a:gridCol w="2315587"/>
                <a:gridCol w="1355200"/>
                <a:gridCol w="1743180"/>
                <a:gridCol w="1355200"/>
              </a:tblGrid>
              <a:tr h="404921">
                <a:tc>
                  <a:txBody>
                    <a:bodyPr/>
                    <a:lstStyle/>
                    <a:p>
                      <a:pPr indent="23749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latin typeface="Times New Roman"/>
                          <a:ea typeface="宋体"/>
                          <a:cs typeface="Times New Roman"/>
                        </a:rPr>
                        <a:t>SingerID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Times New Roman"/>
                          <a:ea typeface="宋体"/>
                          <a:cs typeface="Times New Roman"/>
                        </a:rPr>
                        <a:t>Name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Times New Roman"/>
                          <a:ea typeface="宋体"/>
                          <a:cs typeface="Times New Roman"/>
                        </a:rPr>
                        <a:t>Gender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Times New Roman"/>
                          <a:ea typeface="宋体"/>
                          <a:cs typeface="Times New Roman"/>
                        </a:rPr>
                        <a:t>Birth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Times New Roman"/>
                          <a:ea typeface="宋体"/>
                          <a:cs typeface="Times New Roman"/>
                        </a:rPr>
                        <a:t>Nation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GC001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王菲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1969-07-01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中国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GA001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Michael_Jackson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1958-06-11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美国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GC002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李健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1974-10-02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中国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GC003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李小东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1970-08-12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中国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21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GA002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John_Denver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1943-02-16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美国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47645" y="3436824"/>
          <a:ext cx="9544424" cy="2253762"/>
        </p:xfrm>
        <a:graphic>
          <a:graphicData uri="http://schemas.openxmlformats.org/drawingml/2006/table">
            <a:tbl>
              <a:tblPr/>
              <a:tblGrid>
                <a:gridCol w="1546729"/>
                <a:gridCol w="1546729"/>
                <a:gridCol w="2008497"/>
                <a:gridCol w="1242641"/>
                <a:gridCol w="1773232"/>
                <a:gridCol w="1426596"/>
              </a:tblGrid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宋体"/>
                          <a:cs typeface="Times New Roman"/>
                        </a:rPr>
                        <a:t>SongID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宋体"/>
                          <a:cs typeface="Times New Roman"/>
                        </a:rPr>
                        <a:t>SingerID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Album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宋体"/>
                          <a:cs typeface="Times New Roman"/>
                        </a:rPr>
                        <a:t>Style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宋体"/>
                          <a:cs typeface="Times New Roman"/>
                        </a:rPr>
                        <a:t>Circulation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宋体"/>
                          <a:cs typeface="Times New Roman"/>
                        </a:rPr>
                        <a:t>PubYear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S0102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GA001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SPIRIT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摇滚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20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1983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S0101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GA002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MEMORY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乡村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10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1971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S0001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GC001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流金岁月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流行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2003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S0001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GC002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想念你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流行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2010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27"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S0002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GA001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GOD BLESS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爵士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NULL</a:t>
                      </a:r>
                      <a:endParaRPr lang="zh-CN" sz="1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3749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1975</a:t>
                      </a:r>
                      <a:endParaRPr lang="zh-CN" sz="1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设置外键约束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40"/>
            <a:ext cx="11425767" cy="552710"/>
          </a:xfrm>
        </p:spPr>
        <p:txBody>
          <a:bodyPr/>
          <a:lstStyle/>
          <a:p>
            <a:r>
              <a:rPr lang="zh-CN" altLang="en-US" sz="2400" dirty="0" smtClean="0"/>
              <a:t>设置“</a:t>
            </a:r>
            <a:r>
              <a:rPr lang="en-US" sz="2400" dirty="0" smtClean="0"/>
              <a:t>Track</a:t>
            </a:r>
            <a:r>
              <a:rPr lang="zh-CN" altLang="en-US" sz="2400" dirty="0" smtClean="0"/>
              <a:t>”表中的“</a:t>
            </a:r>
            <a:r>
              <a:rPr lang="en-US" sz="2400" dirty="0" err="1" smtClean="0"/>
              <a:t>SingerID</a:t>
            </a:r>
            <a:r>
              <a:rPr lang="zh-CN" altLang="en-US" sz="2400" dirty="0" smtClean="0"/>
              <a:t>”为外键</a:t>
            </a:r>
            <a:endParaRPr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 l="19029" t="11279" r="18689" b="16817"/>
          <a:stretch>
            <a:fillRect/>
          </a:stretch>
        </p:blipFill>
        <p:spPr bwMode="auto">
          <a:xfrm>
            <a:off x="0" y="2304651"/>
            <a:ext cx="5856668" cy="388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/>
          <p:nvPr/>
        </p:nvPicPr>
        <p:blipFill>
          <a:blip r:embed="rId3" cstate="print"/>
          <a:srcRect l="24103" t="11497" r="24075" b="18811"/>
          <a:stretch>
            <a:fillRect/>
          </a:stretch>
        </p:blipFill>
        <p:spPr bwMode="auto">
          <a:xfrm>
            <a:off x="6036060" y="2304650"/>
            <a:ext cx="6077477" cy="398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设置外键约束（续）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CREATE TABLE Track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(/*</a:t>
            </a:r>
            <a:r>
              <a:rPr lang="zh-CN" altLang="en-US" sz="2400" dirty="0" smtClean="0"/>
              <a:t>外键约束</a:t>
            </a:r>
            <a:r>
              <a:rPr lang="en-US" sz="2400" dirty="0" smtClean="0"/>
              <a:t>*/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err="1" smtClean="0"/>
              <a:t>SongID</a:t>
            </a:r>
            <a:r>
              <a:rPr lang="en-US" sz="2400" dirty="0" smtClean="0"/>
              <a:t> CHAR(10) not null </a:t>
            </a:r>
            <a:r>
              <a:rPr lang="en-US" sz="2400" dirty="0" smtClean="0">
                <a:solidFill>
                  <a:schemeClr val="accent2"/>
                </a:solidFill>
              </a:rPr>
              <a:t>FOREIGN KEY REFERENCES Songs(</a:t>
            </a:r>
            <a:r>
              <a:rPr lang="en-US" sz="2400" dirty="0" err="1" smtClean="0">
                <a:solidFill>
                  <a:schemeClr val="accent2"/>
                </a:solidFill>
              </a:rPr>
              <a:t>SongID</a:t>
            </a:r>
            <a:r>
              <a:rPr lang="en-US" sz="2400" dirty="0" smtClean="0">
                <a:solidFill>
                  <a:schemeClr val="accent2"/>
                </a:solidFill>
              </a:rPr>
              <a:t>)</a:t>
            </a:r>
            <a:r>
              <a:rPr lang="en-US" sz="2400" dirty="0" smtClean="0"/>
              <a:t>,         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err="1" smtClean="0"/>
              <a:t>SingerID</a:t>
            </a:r>
            <a:r>
              <a:rPr lang="en-US" sz="2400" dirty="0" smtClean="0"/>
              <a:t> CHAR(10) not null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FOREIGN KEY REFERENCES  Singers(</a:t>
            </a:r>
            <a:r>
              <a:rPr lang="en-US" sz="2400" dirty="0" err="1" smtClean="0"/>
              <a:t>SingerID</a:t>
            </a:r>
            <a:r>
              <a:rPr lang="en-US" sz="2400" dirty="0" smtClean="0"/>
              <a:t>),  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Album VARCHAR(50),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Style VARCHAR(20) default('</a:t>
            </a:r>
            <a:r>
              <a:rPr lang="zh-CN" altLang="en-US" sz="2400" dirty="0" smtClean="0"/>
              <a:t>流行</a:t>
            </a:r>
            <a:r>
              <a:rPr lang="en-US" sz="2400" dirty="0" smtClean="0"/>
              <a:t>'),             /*DEFAULT</a:t>
            </a:r>
            <a:r>
              <a:rPr lang="zh-CN" altLang="en-US" sz="2400" dirty="0" smtClean="0"/>
              <a:t>约束</a:t>
            </a:r>
            <a:r>
              <a:rPr lang="en-US" sz="2400" dirty="0" smtClean="0"/>
              <a:t>*/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Circulation INTEGER, </a:t>
            </a:r>
            <a:r>
              <a:rPr lang="en-US" sz="2400" dirty="0" err="1" smtClean="0"/>
              <a:t>PubYear</a:t>
            </a:r>
            <a:r>
              <a:rPr lang="en-US" sz="2400" dirty="0" smtClean="0"/>
              <a:t> INTEGER, 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PRIMARY KEY(</a:t>
            </a:r>
            <a:r>
              <a:rPr lang="en-US" sz="2400" dirty="0" err="1" smtClean="0"/>
              <a:t>SongID</a:t>
            </a:r>
            <a:r>
              <a:rPr lang="en-US" sz="2400" dirty="0" smtClean="0"/>
              <a:t>, </a:t>
            </a:r>
            <a:r>
              <a:rPr lang="en-US" sz="2400" dirty="0" err="1" smtClean="0"/>
              <a:t>SingerID</a:t>
            </a:r>
            <a:r>
              <a:rPr lang="en-US" sz="2400" dirty="0" smtClean="0"/>
              <a:t>) )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90995"/>
            <a:ext cx="11425767" cy="4402137"/>
          </a:xfrm>
        </p:spPr>
        <p:txBody>
          <a:bodyPr/>
          <a:lstStyle/>
          <a:p>
            <a:pPr>
              <a:buNone/>
            </a:pPr>
            <a:r>
              <a:rPr lang="en-US" sz="2200" dirty="0" smtClean="0"/>
              <a:t>CREATE TABLE </a:t>
            </a:r>
            <a:r>
              <a:rPr lang="zh-CN" altLang="en-US" sz="2200" dirty="0" smtClean="0"/>
              <a:t>员工信息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    (</a:t>
            </a:r>
            <a:r>
              <a:rPr lang="zh-CN" altLang="en-US" sz="2200" dirty="0" smtClean="0"/>
              <a:t>员工编号</a:t>
            </a:r>
            <a:r>
              <a:rPr lang="en-US" sz="2200" dirty="0" smtClean="0"/>
              <a:t>  char(6) PRIMARY KEY</a:t>
            </a:r>
            <a:r>
              <a:rPr lang="zh-CN" altLang="en-US" sz="2200" dirty="0" smtClean="0"/>
              <a:t>， </a:t>
            </a:r>
            <a:r>
              <a:rPr lang="en-US" sz="2200" dirty="0" smtClean="0"/>
              <a:t>    </a:t>
            </a:r>
            <a:br>
              <a:rPr lang="en-US" sz="2200" dirty="0" smtClean="0"/>
            </a:br>
            <a:r>
              <a:rPr lang="en-US" sz="2200" dirty="0" smtClean="0"/>
              <a:t>    </a:t>
            </a:r>
            <a:r>
              <a:rPr lang="zh-CN" altLang="en-US" sz="2200" dirty="0" smtClean="0"/>
              <a:t>员工姓名</a:t>
            </a:r>
            <a:r>
              <a:rPr lang="en-US" sz="2200" dirty="0" smtClean="0"/>
              <a:t>  char(10) Not Null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>        </a:t>
            </a:r>
            <a:r>
              <a:rPr lang="zh-CN" altLang="en-US" sz="2200" dirty="0" smtClean="0"/>
              <a:t>出生日期</a:t>
            </a:r>
            <a:r>
              <a:rPr lang="en-US" sz="2200" dirty="0" smtClean="0"/>
              <a:t>  </a:t>
            </a:r>
            <a:r>
              <a:rPr lang="en-US" sz="2200" dirty="0" err="1" smtClean="0"/>
              <a:t>SmallDateTime</a:t>
            </a:r>
            <a:r>
              <a:rPr lang="zh-CN" altLang="en-US" sz="2200" dirty="0" smtClean="0"/>
              <a:t>，</a:t>
            </a:r>
            <a:endParaRPr lang="en-US" altLang="zh-CN" sz="2200" dirty="0" smtClean="0"/>
          </a:p>
          <a:p>
            <a:pPr>
              <a:buNone/>
            </a:pPr>
            <a:r>
              <a:rPr lang="en-US" sz="2200" dirty="0" smtClean="0"/>
              <a:t>          </a:t>
            </a:r>
            <a:r>
              <a:rPr lang="zh-CN" altLang="en-US" sz="2200" dirty="0" smtClean="0"/>
              <a:t>性别</a:t>
            </a:r>
            <a:r>
              <a:rPr lang="en-US" sz="2200" dirty="0" smtClean="0"/>
              <a:t>    char(2) DEFAULT ‘</a:t>
            </a:r>
            <a:r>
              <a:rPr lang="zh-CN" altLang="en-US" sz="2200" dirty="0" smtClean="0"/>
              <a:t>男</a:t>
            </a:r>
            <a:r>
              <a:rPr lang="en-US" sz="2200" dirty="0" smtClean="0"/>
              <a:t>’</a:t>
            </a:r>
            <a:r>
              <a:rPr lang="zh-CN" altLang="en-US" sz="2200" dirty="0" smtClean="0"/>
              <a:t>， </a:t>
            </a:r>
            <a:r>
              <a:rPr lang="en-US" sz="2200" dirty="0" smtClean="0"/>
              <a:t>       </a:t>
            </a:r>
            <a:br>
              <a:rPr lang="en-US" sz="2200" dirty="0" smtClean="0"/>
            </a:br>
            <a:r>
              <a:rPr lang="en-US" sz="2200" dirty="0" smtClean="0"/>
              <a:t>    </a:t>
            </a:r>
            <a:r>
              <a:rPr lang="zh-CN" altLang="en-US" sz="2200" dirty="0" smtClean="0"/>
              <a:t>地址</a:t>
            </a:r>
            <a:r>
              <a:rPr lang="en-US" sz="2200" dirty="0" smtClean="0"/>
              <a:t>    </a:t>
            </a:r>
            <a:r>
              <a:rPr lang="en-US" sz="2200" dirty="0" err="1" smtClean="0"/>
              <a:t>varchar</a:t>
            </a:r>
            <a:r>
              <a:rPr lang="en-US" sz="2200" dirty="0" smtClean="0"/>
              <a:t>(40)</a:t>
            </a:r>
            <a:r>
              <a:rPr lang="zh-CN" altLang="en-US" sz="2200" dirty="0" smtClean="0"/>
              <a:t>， 邮政编码</a:t>
            </a:r>
            <a:r>
              <a:rPr lang="en-US" sz="2200" dirty="0" smtClean="0"/>
              <a:t>  char(6) </a:t>
            </a:r>
            <a:r>
              <a:rPr lang="zh-CN" altLang="en-US" sz="2200" dirty="0" smtClean="0"/>
              <a:t>， </a:t>
            </a:r>
            <a:r>
              <a:rPr lang="zh-CN" altLang="en-US" sz="2200" dirty="0" smtClean="0"/>
              <a:t>电话号码</a:t>
            </a:r>
            <a:r>
              <a:rPr lang="en-US" sz="2200" dirty="0" smtClean="0"/>
              <a:t> </a:t>
            </a:r>
            <a:r>
              <a:rPr lang="en-US" sz="2200" dirty="0" smtClean="0"/>
              <a:t>char(11)</a:t>
            </a:r>
            <a:r>
              <a:rPr lang="zh-CN" altLang="en-US" sz="2200" dirty="0" smtClean="0"/>
              <a:t>， 部门编号</a:t>
            </a:r>
            <a:r>
              <a:rPr lang="en-US" sz="2200" dirty="0" smtClean="0"/>
              <a:t>char(3)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    UNIQUE(</a:t>
            </a:r>
            <a:r>
              <a:rPr lang="zh-CN" altLang="en-US" sz="2200" dirty="0" smtClean="0"/>
              <a:t>员工姓名</a:t>
            </a:r>
            <a:r>
              <a:rPr lang="en-US" sz="2200" dirty="0" smtClean="0"/>
              <a:t>)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>         </a:t>
            </a:r>
            <a:br>
              <a:rPr lang="en-US" sz="2200" dirty="0" smtClean="0"/>
            </a:br>
            <a:r>
              <a:rPr lang="en-US" sz="2200" dirty="0" smtClean="0"/>
              <a:t>    CHECK(</a:t>
            </a:r>
            <a:r>
              <a:rPr lang="zh-CN" altLang="en-US" sz="2200" dirty="0" smtClean="0"/>
              <a:t>性别 </a:t>
            </a:r>
            <a:r>
              <a:rPr lang="en-US" sz="2200" dirty="0" smtClean="0"/>
              <a:t>IN(‘</a:t>
            </a:r>
            <a:r>
              <a:rPr lang="zh-CN" altLang="en-US" sz="2200" dirty="0" smtClean="0"/>
              <a:t>男</a:t>
            </a:r>
            <a:r>
              <a:rPr lang="en-US" sz="2200" dirty="0" smtClean="0"/>
              <a:t>’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>‘</a:t>
            </a:r>
            <a:r>
              <a:rPr lang="zh-CN" altLang="en-US" sz="2200" dirty="0" smtClean="0"/>
              <a:t>女</a:t>
            </a:r>
            <a:r>
              <a:rPr lang="en-US" sz="2200" dirty="0" smtClean="0"/>
              <a:t>’))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>             </a:t>
            </a:r>
            <a:br>
              <a:rPr lang="en-US" sz="2200" dirty="0" smtClean="0"/>
            </a:br>
            <a:r>
              <a:rPr lang="en-US" sz="2200" dirty="0" smtClean="0"/>
              <a:t>    CHECK(</a:t>
            </a:r>
            <a:r>
              <a:rPr lang="zh-CN" altLang="en-US" sz="2200" dirty="0" smtClean="0"/>
              <a:t>邮政编码</a:t>
            </a:r>
            <a:r>
              <a:rPr lang="en-US" sz="2200" dirty="0" smtClean="0"/>
              <a:t>LIKE‘[0-9][0-9][0-9][0-9][0-9][0-9]’)</a:t>
            </a:r>
            <a:r>
              <a:rPr lang="zh-CN" altLang="en-US" sz="2200" dirty="0" smtClean="0"/>
              <a:t>，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     CHECK</a:t>
            </a:r>
            <a:r>
              <a:rPr lang="zh-CN" altLang="en-US" sz="2200" dirty="0" smtClean="0"/>
              <a:t>（电话号码</a:t>
            </a:r>
            <a:r>
              <a:rPr lang="en-US" sz="2200" dirty="0" smtClean="0"/>
              <a:t>LIKE '[0-9][0-9][0-9][0-9][0-9][0-9][0-9][0-9] [0-9][0-9][0-9] ' )</a:t>
            </a:r>
            <a:r>
              <a:rPr lang="zh-CN" altLang="en-US" sz="2200" dirty="0" smtClean="0"/>
              <a:t>，</a:t>
            </a:r>
            <a:r>
              <a:rPr lang="en-US" sz="2200" dirty="0" smtClean="0"/>
              <a:t>                                         </a:t>
            </a:r>
            <a:br>
              <a:rPr lang="en-US" sz="2200" dirty="0" smtClean="0"/>
            </a:br>
            <a:r>
              <a:rPr lang="en-US" sz="2200" dirty="0" smtClean="0"/>
              <a:t>   FOREIGN KEY (</a:t>
            </a:r>
            <a:r>
              <a:rPr lang="zh-CN" altLang="en-US" sz="2200" dirty="0" smtClean="0"/>
              <a:t>部门编号</a:t>
            </a:r>
            <a:r>
              <a:rPr lang="en-US" sz="2200" dirty="0" smtClean="0"/>
              <a:t>) REFERENCE </a:t>
            </a:r>
            <a:r>
              <a:rPr lang="zh-CN" altLang="en-US" sz="2200" dirty="0" smtClean="0"/>
              <a:t>部门信息</a:t>
            </a:r>
            <a:r>
              <a:rPr lang="en-US" sz="2200" dirty="0" smtClean="0"/>
              <a:t>(</a:t>
            </a:r>
            <a:r>
              <a:rPr lang="zh-CN" altLang="en-US" sz="2200" dirty="0" smtClean="0"/>
              <a:t>部门编号</a:t>
            </a:r>
            <a:r>
              <a:rPr lang="en-US" sz="2200" dirty="0" smtClean="0"/>
              <a:t>) ) </a:t>
            </a:r>
            <a:endParaRPr lang="zh-CN" altLang="en-US" sz="2200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37</a:t>
            </a:r>
            <a:r>
              <a:rPr lang="zh-CN" altLang="en-US" dirty="0" smtClean="0"/>
              <a:t>： 创建表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>
          <a:xfrm>
            <a:off x="701879" y="585031"/>
            <a:ext cx="10972800" cy="1143000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738540"/>
              </p:ext>
            </p:extLst>
          </p:nvPr>
        </p:nvGraphicFramePr>
        <p:xfrm>
          <a:off x="283458" y="585031"/>
          <a:ext cx="9956697" cy="2468880"/>
        </p:xfrm>
        <a:graphic>
          <a:graphicData uri="http://schemas.openxmlformats.org/drawingml/2006/table">
            <a:tbl>
              <a:tblPr/>
              <a:tblGrid>
                <a:gridCol w="2592453"/>
                <a:gridCol w="2155388"/>
                <a:gridCol w="1226176"/>
                <a:gridCol w="1991340"/>
                <a:gridCol w="1991340"/>
              </a:tblGrid>
              <a:tr h="203200">
                <a:tc gridSpan="2">
                  <a:txBody>
                    <a:bodyPr/>
                    <a:lstStyle/>
                    <a:p>
                      <a:pPr marL="3683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 b="1" i="0" kern="100" dirty="0" err="1">
                          <a:latin typeface="宋体"/>
                          <a:ea typeface="宋体"/>
                          <a:cs typeface="Times New Roman"/>
                        </a:rPr>
                        <a:t>NewProduct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83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endParaRPr lang="en-US" sz="1800" b="1" i="0" kern="100" dirty="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 b="1" i="0" kern="100" dirty="0">
                          <a:latin typeface="宋体"/>
                          <a:ea typeface="宋体"/>
                          <a:cs typeface="Times New Roman"/>
                        </a:rPr>
                        <a:t>Category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属性名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 dirty="0" err="1">
                          <a:latin typeface="宋体"/>
                          <a:ea typeface="宋体"/>
                          <a:cs typeface="Times New Roman"/>
                        </a:rPr>
                        <a:t>属性名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数据类型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ProductId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char(6)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CategoryId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 dirty="0">
                          <a:latin typeface="宋体"/>
                          <a:ea typeface="宋体"/>
                          <a:cs typeface="Times New Roman"/>
                        </a:rPr>
                        <a:t>char(3)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ProductName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varchar(20)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Category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char(20)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ProductDescription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varchar(250)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Description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varchar(100)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CategoryId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char(3)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Photo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image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Qoh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>
                          <a:latin typeface="宋体"/>
                          <a:ea typeface="宋体"/>
                          <a:cs typeface="Times New Roman"/>
                        </a:rPr>
                        <a:t>smallint</a:t>
                      </a:r>
                      <a:endParaRPr lang="zh-CN" sz="1800" b="1" i="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 dirty="0" err="1">
                          <a:latin typeface="宋体"/>
                          <a:ea typeface="宋体"/>
                          <a:cs typeface="Times New Roman"/>
                        </a:rPr>
                        <a:t>ProductImgPath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b="1" i="0" kern="100" dirty="0">
                          <a:latin typeface="宋体"/>
                          <a:ea typeface="宋体"/>
                          <a:cs typeface="Times New Roman"/>
                        </a:rPr>
                        <a:t>varchar(50)</a:t>
                      </a:r>
                      <a:endParaRPr lang="zh-CN" sz="1800" b="1" i="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 dirty="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800" b="1" i="0" kern="100" dirty="0"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4517" name="Rectangle 1"/>
          <p:cNvSpPr>
            <a:spLocks noChangeArrowheads="1"/>
          </p:cNvSpPr>
          <p:nvPr/>
        </p:nvSpPr>
        <p:spPr bwMode="auto">
          <a:xfrm>
            <a:off x="5261806" y="1949387"/>
            <a:ext cx="67430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buFontTx/>
              <a:buChar char="•"/>
              <a:tabLst>
                <a:tab pos="228600" algn="l"/>
                <a:tab pos="777875" algn="l"/>
              </a:tabLst>
            </a:pPr>
            <a:r>
              <a:rPr lang="zh-CN" altLang="en-US" sz="2400" dirty="0">
                <a:latin typeface="宋体" pitchFamily="2" charset="-122"/>
              </a:rPr>
              <a:t>创建</a:t>
            </a:r>
            <a:r>
              <a:rPr lang="en-US" altLang="zh-CN" sz="2400" dirty="0">
                <a:latin typeface="宋体" pitchFamily="2" charset="-122"/>
              </a:rPr>
              <a:t>Category</a:t>
            </a:r>
            <a:r>
              <a:rPr lang="zh-CN" altLang="en-US" sz="2400" dirty="0">
                <a:latin typeface="宋体" pitchFamily="2" charset="-122"/>
              </a:rPr>
              <a:t>表。当创建表的时候</a:t>
            </a:r>
            <a:r>
              <a:rPr lang="zh-CN" altLang="en-US" sz="2400" dirty="0" smtClean="0">
                <a:latin typeface="宋体" pitchFamily="2" charset="-122"/>
              </a:rPr>
              <a:t>，</a:t>
            </a:r>
            <a:endParaRPr lang="en-US" altLang="zh-CN" sz="2400" dirty="0" smtClean="0">
              <a:latin typeface="宋体" pitchFamily="2" charset="-122"/>
            </a:endParaRPr>
          </a:p>
          <a:p>
            <a:pPr eaLnBrk="0" hangingPunct="0">
              <a:tabLst>
                <a:tab pos="228600" algn="l"/>
                <a:tab pos="777875" algn="l"/>
              </a:tabLst>
            </a:pPr>
            <a:r>
              <a:rPr lang="zh-CN" altLang="en-US" sz="2400" dirty="0" smtClean="0">
                <a:latin typeface="宋体" pitchFamily="2" charset="-122"/>
              </a:rPr>
              <a:t>增强</a:t>
            </a:r>
            <a:r>
              <a:rPr lang="zh-CN" altLang="en-US" sz="2400" dirty="0">
                <a:latin typeface="宋体" pitchFamily="2" charset="-122"/>
              </a:rPr>
              <a:t>下面的数据完整性规则</a:t>
            </a:r>
            <a:endParaRPr lang="en-US" altLang="zh-CN" sz="2400" dirty="0"/>
          </a:p>
          <a:p>
            <a:pPr lvl="1" eaLnBrk="0" hangingPunct="0">
              <a:buFontTx/>
              <a:buAutoNum type="arabicPeriod"/>
              <a:tabLst>
                <a:tab pos="228600" algn="l"/>
                <a:tab pos="777875" algn="l"/>
              </a:tabLst>
            </a:pPr>
            <a:r>
              <a:rPr lang="en-US" altLang="zh-CN" sz="2400" dirty="0">
                <a:latin typeface="宋体" pitchFamily="2" charset="-122"/>
              </a:rPr>
              <a:t>category id</a:t>
            </a:r>
            <a:r>
              <a:rPr lang="zh-CN" altLang="en-US" sz="2400" dirty="0">
                <a:latin typeface="宋体" pitchFamily="2" charset="-122"/>
              </a:rPr>
              <a:t>应该是主键。</a:t>
            </a:r>
            <a:endParaRPr lang="zh-CN" altLang="en-US" sz="2400" dirty="0"/>
          </a:p>
          <a:p>
            <a:pPr lvl="1" eaLnBrk="0" hangingPunct="0">
              <a:buFontTx/>
              <a:buAutoNum type="arabicPeriod"/>
              <a:tabLst>
                <a:tab pos="228600" algn="l"/>
                <a:tab pos="777875" algn="l"/>
              </a:tabLst>
            </a:pPr>
            <a:r>
              <a:rPr lang="en-US" altLang="zh-CN" sz="2400" dirty="0">
                <a:latin typeface="宋体" pitchFamily="2" charset="-122"/>
              </a:rPr>
              <a:t>Category</a:t>
            </a:r>
            <a:r>
              <a:rPr lang="zh-CN" altLang="en-US" sz="2400" dirty="0">
                <a:latin typeface="宋体" pitchFamily="2" charset="-122"/>
              </a:rPr>
              <a:t>属性应该是唯一的但不是主键。</a:t>
            </a:r>
            <a:endParaRPr lang="zh-CN" altLang="en-US" sz="2400" dirty="0"/>
          </a:p>
          <a:p>
            <a:pPr lvl="1" eaLnBrk="0" hangingPunct="0">
              <a:buFontTx/>
              <a:buAutoNum type="arabicPeriod"/>
              <a:tabLst>
                <a:tab pos="228600" algn="l"/>
                <a:tab pos="777875" algn="l"/>
              </a:tabLst>
            </a:pPr>
            <a:r>
              <a:rPr lang="en-US" altLang="zh-CN" sz="2400" dirty="0">
                <a:latin typeface="宋体" pitchFamily="2" charset="-122"/>
              </a:rPr>
              <a:t>Category</a:t>
            </a:r>
            <a:r>
              <a:rPr lang="zh-CN" altLang="en-US" sz="2400" dirty="0">
                <a:latin typeface="宋体" pitchFamily="2" charset="-122"/>
              </a:rPr>
              <a:t>表的描述可以允许存储</a:t>
            </a:r>
            <a:r>
              <a:rPr lang="en-US" altLang="zh-CN" sz="2400" dirty="0">
                <a:latin typeface="宋体" pitchFamily="2" charset="-122"/>
              </a:rPr>
              <a:t>NULL</a:t>
            </a:r>
            <a:r>
              <a:rPr lang="zh-CN" altLang="en-US" sz="2400" dirty="0">
                <a:latin typeface="宋体" pitchFamily="2" charset="-122"/>
              </a:rPr>
              <a:t>值。</a:t>
            </a:r>
            <a:endParaRPr lang="zh-CN" altLang="en-US" sz="2400" dirty="0"/>
          </a:p>
        </p:txBody>
      </p:sp>
      <p:sp>
        <p:nvSpPr>
          <p:cNvPr id="104518" name="Rectangle 2"/>
          <p:cNvSpPr>
            <a:spLocks noChangeArrowheads="1"/>
          </p:cNvSpPr>
          <p:nvPr/>
        </p:nvSpPr>
        <p:spPr bwMode="auto">
          <a:xfrm>
            <a:off x="146600" y="3888379"/>
            <a:ext cx="911018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buFontTx/>
              <a:buChar char="•"/>
              <a:tabLst>
                <a:tab pos="266700" algn="l"/>
                <a:tab pos="388938" algn="l"/>
              </a:tabLst>
            </a:pPr>
            <a:r>
              <a:rPr lang="zh-CN" altLang="en-US" sz="2400" dirty="0">
                <a:latin typeface="宋体" pitchFamily="2" charset="-122"/>
              </a:rPr>
              <a:t>创建带有下面数据完整性规则的</a:t>
            </a:r>
            <a:r>
              <a:rPr lang="en-US" altLang="zh-CN" sz="2400" dirty="0" err="1">
                <a:latin typeface="宋体" pitchFamily="2" charset="-122"/>
              </a:rPr>
              <a:t>NewProduct</a:t>
            </a:r>
            <a:r>
              <a:rPr lang="zh-CN" altLang="en-US" sz="2400" dirty="0">
                <a:latin typeface="宋体" pitchFamily="2" charset="-122"/>
              </a:rPr>
              <a:t>表：</a:t>
            </a:r>
            <a:endParaRPr lang="en-US" altLang="zh-CN" sz="2400" dirty="0"/>
          </a:p>
          <a:p>
            <a:pPr eaLnBrk="0" hangingPunct="0">
              <a:tabLst>
                <a:tab pos="266700" algn="l"/>
                <a:tab pos="388938" algn="l"/>
              </a:tabLst>
            </a:pPr>
            <a:r>
              <a:rPr lang="en-US" altLang="zh-CN" sz="2400" dirty="0">
                <a:latin typeface="宋体" pitchFamily="2" charset="-122"/>
              </a:rPr>
              <a:t>a. product id</a:t>
            </a:r>
            <a:r>
              <a:rPr lang="zh-CN" altLang="en-US" sz="2400" dirty="0">
                <a:latin typeface="宋体" pitchFamily="2" charset="-122"/>
              </a:rPr>
              <a:t>应该是主键。</a:t>
            </a:r>
            <a:endParaRPr lang="zh-CN" altLang="en-US" sz="2400" dirty="0"/>
          </a:p>
          <a:p>
            <a:pPr eaLnBrk="0" hangingPunct="0">
              <a:tabLst>
                <a:tab pos="266700" algn="l"/>
                <a:tab pos="388938" algn="l"/>
              </a:tabLst>
            </a:pPr>
            <a:r>
              <a:rPr lang="en-US" altLang="zh-CN" sz="2400" dirty="0">
                <a:latin typeface="宋体" pitchFamily="2" charset="-122"/>
              </a:rPr>
              <a:t>b. Photo </a:t>
            </a:r>
            <a:r>
              <a:rPr lang="zh-CN" altLang="en-US" sz="2400" dirty="0">
                <a:latin typeface="宋体" pitchFamily="2" charset="-122"/>
              </a:rPr>
              <a:t>和 </a:t>
            </a:r>
            <a:r>
              <a:rPr lang="en-US" altLang="zh-CN" sz="2400" dirty="0" err="1">
                <a:latin typeface="宋体" pitchFamily="2" charset="-122"/>
              </a:rPr>
              <a:t>ProductImgPath</a:t>
            </a:r>
            <a:r>
              <a:rPr lang="zh-CN" altLang="en-US" sz="2400" dirty="0">
                <a:latin typeface="宋体" pitchFamily="2" charset="-122"/>
              </a:rPr>
              <a:t>属性可以允许存储</a:t>
            </a:r>
            <a:r>
              <a:rPr lang="en-US" altLang="zh-CN" sz="2400" dirty="0">
                <a:latin typeface="宋体" pitchFamily="2" charset="-122"/>
              </a:rPr>
              <a:t>NULL</a:t>
            </a:r>
            <a:r>
              <a:rPr lang="zh-CN" altLang="en-US" sz="2400" dirty="0">
                <a:latin typeface="宋体" pitchFamily="2" charset="-122"/>
              </a:rPr>
              <a:t>值。</a:t>
            </a:r>
            <a:endParaRPr lang="zh-CN" altLang="en-US" sz="2400" dirty="0"/>
          </a:p>
          <a:p>
            <a:pPr eaLnBrk="0" hangingPunct="0">
              <a:tabLst>
                <a:tab pos="266700" algn="l"/>
                <a:tab pos="388938" algn="l"/>
              </a:tabLst>
            </a:pPr>
            <a:r>
              <a:rPr lang="en-US" altLang="zh-CN" sz="2400" dirty="0">
                <a:latin typeface="宋体" pitchFamily="2" charset="-122"/>
              </a:rPr>
              <a:t>c. </a:t>
            </a:r>
            <a:r>
              <a:rPr lang="en-US" altLang="zh-CN" sz="2400" dirty="0" err="1">
                <a:latin typeface="宋体" pitchFamily="2" charset="-122"/>
              </a:rPr>
              <a:t>ProductName</a:t>
            </a:r>
            <a:r>
              <a:rPr lang="en-US" altLang="zh-CN" sz="2400" dirty="0">
                <a:latin typeface="宋体" pitchFamily="2" charset="-122"/>
              </a:rPr>
              <a:t> </a:t>
            </a:r>
            <a:r>
              <a:rPr lang="zh-CN" altLang="en-US" sz="2400" dirty="0">
                <a:latin typeface="宋体" pitchFamily="2" charset="-122"/>
              </a:rPr>
              <a:t>和 </a:t>
            </a:r>
            <a:r>
              <a:rPr lang="en-US" altLang="zh-CN" sz="2400" dirty="0" err="1">
                <a:latin typeface="宋体" pitchFamily="2" charset="-122"/>
              </a:rPr>
              <a:t>ProductDescription</a:t>
            </a:r>
            <a:r>
              <a:rPr lang="zh-CN" altLang="en-US" sz="2400" dirty="0">
                <a:latin typeface="宋体" pitchFamily="2" charset="-122"/>
              </a:rPr>
              <a:t>属性不应该允许</a:t>
            </a:r>
            <a:r>
              <a:rPr lang="en-US" altLang="zh-CN" sz="2400" dirty="0">
                <a:latin typeface="宋体" pitchFamily="2" charset="-122"/>
              </a:rPr>
              <a:t>NULL</a:t>
            </a:r>
            <a:r>
              <a:rPr lang="zh-CN" altLang="en-US" sz="2400" dirty="0">
                <a:latin typeface="宋体" pitchFamily="2" charset="-122"/>
              </a:rPr>
              <a:t>值。</a:t>
            </a:r>
            <a:endParaRPr lang="zh-CN" altLang="en-US" sz="2400" dirty="0">
              <a:latin typeface="宋体" pitchFamily="2" charset="-122"/>
              <a:cs typeface="Times New Roman" pitchFamily="18" charset="0"/>
            </a:endParaRPr>
          </a:p>
          <a:p>
            <a:pPr eaLnBrk="0" hangingPunct="0">
              <a:tabLst>
                <a:tab pos="266700" algn="l"/>
                <a:tab pos="388938" algn="l"/>
              </a:tabLst>
            </a:pPr>
            <a:r>
              <a:rPr lang="en-US" altLang="zh-CN" sz="2400" dirty="0">
                <a:latin typeface="宋体" pitchFamily="2" charset="-122"/>
                <a:cs typeface="Times New Roman" pitchFamily="18" charset="0"/>
              </a:rPr>
              <a:t>d. </a:t>
            </a:r>
            <a:r>
              <a:rPr lang="en-US" altLang="zh-CN" sz="2400" dirty="0" err="1">
                <a:latin typeface="宋体" pitchFamily="2" charset="-122"/>
                <a:cs typeface="Times New Roman" pitchFamily="18" charset="0"/>
              </a:rPr>
              <a:t>CategoryId</a:t>
            </a:r>
            <a:r>
              <a:rPr lang="zh-CN" altLang="en-US" sz="2400" dirty="0">
                <a:latin typeface="宋体" pitchFamily="2" charset="-122"/>
                <a:cs typeface="Times New Roman" pitchFamily="18" charset="0"/>
              </a:rPr>
              <a:t>属性的值应该在</a:t>
            </a:r>
            <a:r>
              <a:rPr lang="en-US" altLang="zh-CN" sz="2400" dirty="0">
                <a:latin typeface="宋体" pitchFamily="2" charset="-122"/>
                <a:cs typeface="Times New Roman" pitchFamily="18" charset="0"/>
              </a:rPr>
              <a:t>Category</a:t>
            </a:r>
            <a:r>
              <a:rPr lang="zh-CN" altLang="en-US" sz="2400" dirty="0">
                <a:latin typeface="宋体" pitchFamily="2" charset="-122"/>
                <a:cs typeface="Times New Roman" pitchFamily="18" charset="0"/>
              </a:rPr>
              <a:t>表中表示。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eaLnBrk="0" hangingPunct="0">
              <a:tabLst>
                <a:tab pos="266700" algn="l"/>
                <a:tab pos="388938" algn="l"/>
              </a:tabLst>
            </a:pPr>
            <a:r>
              <a:rPr lang="en-US" altLang="zh-CN" sz="2400" dirty="0">
                <a:latin typeface="宋体" pitchFamily="2" charset="-122"/>
                <a:cs typeface="Times New Roman" pitchFamily="18" charset="0"/>
              </a:rPr>
              <a:t>e. </a:t>
            </a:r>
            <a:r>
              <a:rPr lang="en-US" altLang="zh-CN" sz="2400" dirty="0" err="1" smtClean="0">
                <a:latin typeface="宋体" pitchFamily="2" charset="-122"/>
                <a:cs typeface="Times New Roman" pitchFamily="18" charset="0"/>
              </a:rPr>
              <a:t>Qoh</a:t>
            </a:r>
            <a:r>
              <a:rPr lang="en-US" altLang="zh-CN" sz="2400" dirty="0" smtClean="0">
                <a:latin typeface="宋体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latin typeface="宋体" pitchFamily="2" charset="-122"/>
                <a:cs typeface="Times New Roman" pitchFamily="18" charset="0"/>
              </a:rPr>
              <a:t>大于</a:t>
            </a:r>
            <a:r>
              <a:rPr lang="en-US" altLang="zh-CN" sz="2400" dirty="0">
                <a:latin typeface="宋体" pitchFamily="2" charset="-122"/>
                <a:cs typeface="Times New Roman" pitchFamily="18" charset="0"/>
              </a:rPr>
              <a:t>100</a:t>
            </a:r>
            <a:endParaRPr lang="zh-CN" altLang="en-US" sz="2400" dirty="0">
              <a:latin typeface="宋体" pitchFamily="2" charset="-122"/>
              <a:cs typeface="Times New Roman" pitchFamily="18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787965" y="0"/>
            <a:ext cx="10390716" cy="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练习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42</a:t>
            </a:r>
            <a:r>
              <a:rPr lang="zh-CN" altLang="en-US" dirty="0" smtClean="0"/>
              <a:t>：修改表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ALTER TABLE </a:t>
            </a:r>
            <a:r>
              <a:rPr lang="en-US" dirty="0" err="1" smtClean="0"/>
              <a:t>table_name</a:t>
            </a:r>
            <a:r>
              <a:rPr lang="en-US" dirty="0" smtClean="0"/>
              <a:t>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{ ALTER COLUMN </a:t>
            </a:r>
            <a:r>
              <a:rPr lang="en-US" dirty="0" err="1" smtClean="0"/>
              <a:t>column_name</a:t>
            </a:r>
            <a:r>
              <a:rPr lang="en-US" dirty="0" smtClean="0"/>
              <a:t>                     --</a:t>
            </a:r>
            <a:r>
              <a:rPr lang="zh-CN" altLang="en-US" dirty="0" smtClean="0"/>
              <a:t>修改列定义</a:t>
            </a:r>
          </a:p>
          <a:p>
            <a:pPr>
              <a:buNone/>
            </a:pPr>
            <a:r>
              <a:rPr lang="en-US" dirty="0" smtClean="0"/>
              <a:t>→ [ WITH { CHECK → NOCHECK } ]             </a:t>
            </a:r>
            <a:r>
              <a:rPr lang="en-US" altLang="zh-CN" dirty="0" smtClean="0"/>
              <a:t>-</a:t>
            </a:r>
            <a:r>
              <a:rPr lang="en-US" dirty="0" smtClean="0"/>
              <a:t>-</a:t>
            </a:r>
            <a:r>
              <a:rPr lang="zh-CN" altLang="en-US" dirty="0" smtClean="0"/>
              <a:t>是否检查现有数据选项</a:t>
            </a:r>
          </a:p>
          <a:p>
            <a:pPr>
              <a:buNone/>
            </a:pPr>
            <a:r>
              <a:rPr lang="zh-CN" altLang="en-US" dirty="0" smtClean="0"/>
              <a:t>→</a:t>
            </a:r>
            <a:r>
              <a:rPr lang="en-US" dirty="0" smtClean="0"/>
              <a:t>ADD COLUMN &lt;</a:t>
            </a:r>
            <a:r>
              <a:rPr lang="en-US" dirty="0" err="1" smtClean="0"/>
              <a:t>column_definition</a:t>
            </a:r>
            <a:r>
              <a:rPr lang="en-US" dirty="0" smtClean="0"/>
              <a:t>&gt;                      --</a:t>
            </a:r>
            <a:r>
              <a:rPr lang="zh-CN" altLang="en-US" dirty="0" smtClean="0"/>
              <a:t>添加新列</a:t>
            </a:r>
          </a:p>
          <a:p>
            <a:pPr>
              <a:buNone/>
            </a:pPr>
            <a:r>
              <a:rPr lang="zh-CN" altLang="en-US" dirty="0" smtClean="0"/>
              <a:t>→</a:t>
            </a:r>
            <a:r>
              <a:rPr lang="en-US" dirty="0" smtClean="0"/>
              <a:t>ADD [CONSTRAINT </a:t>
            </a:r>
            <a:r>
              <a:rPr lang="en-US" dirty="0" err="1" smtClean="0"/>
              <a:t>constraint_name</a:t>
            </a:r>
            <a:r>
              <a:rPr lang="en-US" dirty="0" smtClean="0"/>
              <a:t>] </a:t>
            </a:r>
            <a:r>
              <a:rPr lang="en-US" dirty="0" err="1" smtClean="0"/>
              <a:t>constraint_type</a:t>
            </a:r>
            <a:r>
              <a:rPr lang="en-US" dirty="0" smtClean="0"/>
              <a:t> </a:t>
            </a:r>
            <a:r>
              <a:rPr lang="en-IN" dirty="0" smtClean="0"/>
              <a:t>  --</a:t>
            </a:r>
            <a:r>
              <a:rPr lang="zh-CN" altLang="en-US" dirty="0" smtClean="0"/>
              <a:t>添加约束</a:t>
            </a:r>
          </a:p>
          <a:p>
            <a:pPr>
              <a:buNone/>
            </a:pPr>
            <a:r>
              <a:rPr lang="zh-CN" altLang="en-US" dirty="0" smtClean="0"/>
              <a:t>→</a:t>
            </a:r>
            <a:r>
              <a:rPr lang="en-IN" dirty="0" smtClean="0"/>
              <a:t>DROP </a:t>
            </a:r>
            <a:r>
              <a:rPr lang="en-US" dirty="0" smtClean="0"/>
              <a:t>[CONSTRAINT] </a:t>
            </a:r>
            <a:r>
              <a:rPr lang="en-US" dirty="0" err="1" smtClean="0"/>
              <a:t>constraint_name</a:t>
            </a:r>
            <a:r>
              <a:rPr lang="en-US" dirty="0" smtClean="0"/>
              <a:t> }                 --</a:t>
            </a:r>
            <a:r>
              <a:rPr lang="zh-CN" altLang="en-US" dirty="0" smtClean="0"/>
              <a:t>删除约束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39"/>
            <a:ext cx="11251092" cy="4402137"/>
          </a:xfrm>
        </p:spPr>
        <p:txBody>
          <a:bodyPr/>
          <a:lstStyle/>
          <a:p>
            <a:r>
              <a:rPr lang="zh-CN" altLang="en-US" dirty="0" smtClean="0"/>
              <a:t>例 ： 建立歌曲表</a:t>
            </a:r>
            <a:r>
              <a:rPr lang="en-US" dirty="0" smtClean="0"/>
              <a:t>Songs</a:t>
            </a:r>
            <a:r>
              <a:rPr lang="zh-CN" altLang="en-US" dirty="0" smtClean="0"/>
              <a:t>增加一列“翻唱歌曲编号”（</a:t>
            </a:r>
            <a:r>
              <a:rPr lang="en-US" dirty="0" err="1" smtClean="0"/>
              <a:t>DupSongID</a:t>
            </a:r>
            <a:r>
              <a:rPr lang="zh-CN" altLang="en-US" dirty="0" smtClean="0"/>
              <a:t>），其数据类型是字符型。</a:t>
            </a:r>
          </a:p>
          <a:p>
            <a:pPr>
              <a:buNone/>
            </a:pPr>
            <a:r>
              <a:rPr lang="en-US" dirty="0" smtClean="0"/>
              <a:t>    ALTER TABLE Songs ADD </a:t>
            </a:r>
            <a:r>
              <a:rPr lang="en-US" dirty="0" err="1" smtClean="0"/>
              <a:t>DupSongID</a:t>
            </a:r>
            <a:r>
              <a:rPr lang="en-US" dirty="0" smtClean="0"/>
              <a:t> CHAR(10)</a:t>
            </a:r>
            <a:endParaRPr lang="zh-CN" altLang="en-US" dirty="0" smtClean="0"/>
          </a:p>
          <a:p>
            <a:pPr>
              <a:buNone/>
            </a:pPr>
            <a:endParaRPr lang="zh-CN" altLang="en-US" dirty="0" smtClean="0"/>
          </a:p>
          <a:p>
            <a:r>
              <a:rPr lang="zh-CN" altLang="en-US" dirty="0" smtClean="0"/>
              <a:t>说明：不论表中原来是否有数据，新增加的一列值全部为空（</a:t>
            </a:r>
            <a:r>
              <a:rPr lang="en-US" dirty="0" smtClean="0"/>
              <a:t>NULL</a:t>
            </a:r>
            <a:r>
              <a:rPr lang="zh-CN" altLang="en-US" dirty="0" smtClean="0"/>
              <a:t>）。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>
                <a:ea typeface="宋体" pitchFamily="2" charset="-122"/>
              </a:rPr>
              <a:t>例题（续）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删除列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ALTER TABLE </a:t>
            </a:r>
            <a:r>
              <a:rPr lang="en-US" altLang="zh-CN" dirty="0" err="1" smtClean="0">
                <a:ea typeface="宋体" pitchFamily="2" charset="-122"/>
              </a:rPr>
              <a:t>doc_exb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DROP COLUMN </a:t>
            </a:r>
            <a:r>
              <a:rPr lang="en-US" altLang="zh-CN" dirty="0" err="1" smtClean="0">
                <a:ea typeface="宋体" pitchFamily="2" charset="-122"/>
              </a:rPr>
              <a:t>column_b</a:t>
            </a:r>
            <a:r>
              <a:rPr lang="en-US" altLang="zh-CN" dirty="0" smtClean="0">
                <a:ea typeface="宋体" pitchFamily="2" charset="-122"/>
              </a:rPr>
              <a:t> ; 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更改列的数据类型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ALTER TABLE </a:t>
            </a:r>
            <a:r>
              <a:rPr lang="en-US" altLang="zh-CN" dirty="0" err="1" smtClean="0">
                <a:ea typeface="宋体" pitchFamily="2" charset="-122"/>
              </a:rPr>
              <a:t>doc_exy</a:t>
            </a:r>
            <a:r>
              <a:rPr lang="en-US" altLang="zh-CN" dirty="0" smtClean="0">
                <a:ea typeface="宋体" pitchFamily="2" charset="-122"/>
              </a:rPr>
              <a:t> ALTER COLUMN </a:t>
            </a:r>
            <a:r>
              <a:rPr lang="en-US" altLang="zh-CN" dirty="0" err="1" smtClean="0">
                <a:ea typeface="宋体" pitchFamily="2" charset="-122"/>
              </a:rPr>
              <a:t>column_a</a:t>
            </a:r>
            <a:r>
              <a:rPr lang="en-US" altLang="zh-CN" dirty="0" smtClean="0">
                <a:ea typeface="宋体" pitchFamily="2" charset="-122"/>
              </a:rPr>
              <a:t> DECIMAL (5, 2) ;</a:t>
            </a:r>
          </a:p>
          <a:p>
            <a:pPr eaLnBrk="1" hangingPunct="1"/>
            <a:r>
              <a:rPr lang="zh-CN" altLang="en-US" dirty="0" smtClean="0"/>
              <a:t>添加约束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alter table stu_test2 add unique(</a:t>
            </a:r>
            <a:r>
              <a:rPr lang="en-US" altLang="zh-CN" dirty="0" err="1" smtClean="0"/>
              <a:t>sname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添加默认约束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ALTER TABLE stu_test2 </a:t>
            </a:r>
            <a:r>
              <a:rPr lang="en-US" altLang="zh-CN" dirty="0" smtClean="0">
                <a:solidFill>
                  <a:srgbClr val="FF0000"/>
                </a:solidFill>
              </a:rPr>
              <a:t>ADD DEFAULT '</a:t>
            </a:r>
            <a:r>
              <a:rPr lang="zh-CN" altLang="en-US" dirty="0" smtClean="0">
                <a:solidFill>
                  <a:srgbClr val="FF0000"/>
                </a:solidFill>
              </a:rPr>
              <a:t>江苏</a:t>
            </a:r>
            <a:r>
              <a:rPr lang="en-US" altLang="zh-CN" dirty="0" smtClean="0">
                <a:solidFill>
                  <a:srgbClr val="FF0000"/>
                </a:solidFill>
              </a:rPr>
              <a:t>' FOR hometown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</a:t>
            </a:r>
            <a:r>
              <a:rPr lang="en-US" dirty="0" smtClean="0"/>
              <a:t>Student</a:t>
            </a:r>
            <a:r>
              <a:rPr lang="zh-CN" altLang="en-US" dirty="0" smtClean="0"/>
              <a:t>添加约束，要求：主键是</a:t>
            </a:r>
            <a:r>
              <a:rPr lang="en-US" dirty="0" err="1" smtClean="0"/>
              <a:t>sno</a:t>
            </a:r>
            <a:r>
              <a:rPr lang="zh-CN" altLang="en-US" dirty="0" smtClean="0"/>
              <a:t>；</a:t>
            </a:r>
            <a:r>
              <a:rPr lang="en-US" dirty="0" smtClean="0"/>
              <a:t>sex</a:t>
            </a:r>
            <a:r>
              <a:rPr lang="zh-CN" altLang="en-US" dirty="0" smtClean="0"/>
              <a:t>只能“男”或“女”；</a:t>
            </a:r>
            <a:r>
              <a:rPr lang="en-US" dirty="0" err="1" smtClean="0"/>
              <a:t>sname</a:t>
            </a:r>
            <a:r>
              <a:rPr lang="zh-CN" altLang="en-US" dirty="0" smtClean="0"/>
              <a:t>值不重复。</a:t>
            </a:r>
            <a:endParaRPr lang="en-US" altLang="zh-CN" dirty="0" smtClean="0"/>
          </a:p>
          <a:p>
            <a:pPr>
              <a:buNone/>
            </a:pPr>
            <a:r>
              <a:rPr lang="en-US" dirty="0" smtClean="0"/>
              <a:t>alter table </a:t>
            </a:r>
            <a:r>
              <a:rPr lang="en-US" dirty="0" err="1" smtClean="0"/>
              <a:t>dbo.Student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pk_sno</a:t>
            </a:r>
            <a:r>
              <a:rPr lang="en-US" dirty="0" smtClean="0"/>
              <a:t> primary key(</a:t>
            </a:r>
            <a:r>
              <a:rPr lang="en-US" dirty="0" err="1" smtClean="0"/>
              <a:t>sno</a:t>
            </a:r>
            <a:r>
              <a:rPr lang="en-US" dirty="0" smtClean="0"/>
              <a:t>),             --</a:t>
            </a:r>
            <a:r>
              <a:rPr lang="zh-CN" altLang="en-US" dirty="0" smtClean="0"/>
              <a:t>主键约束</a:t>
            </a:r>
          </a:p>
          <a:p>
            <a:pPr>
              <a:buNone/>
            </a:pPr>
            <a:r>
              <a:rPr lang="en-US" dirty="0" smtClean="0"/>
              <a:t>constraint </a:t>
            </a:r>
            <a:r>
              <a:rPr lang="en-US" dirty="0" err="1" smtClean="0"/>
              <a:t>ck_sex</a:t>
            </a:r>
            <a:r>
              <a:rPr lang="en-US" dirty="0" smtClean="0"/>
              <a:t> check(sex in('</a:t>
            </a:r>
            <a:r>
              <a:rPr lang="zh-CN" altLang="en-US" dirty="0" smtClean="0"/>
              <a:t>男</a:t>
            </a:r>
            <a:r>
              <a:rPr lang="en-US" dirty="0" smtClean="0"/>
              <a:t>','</a:t>
            </a:r>
            <a:r>
              <a:rPr lang="zh-CN" altLang="en-US" dirty="0" smtClean="0"/>
              <a:t>女</a:t>
            </a:r>
            <a:r>
              <a:rPr lang="en-US" dirty="0" smtClean="0"/>
              <a:t>')),         --</a:t>
            </a:r>
            <a:r>
              <a:rPr lang="zh-CN" altLang="en-US" dirty="0" smtClean="0"/>
              <a:t>检查约束</a:t>
            </a:r>
          </a:p>
          <a:p>
            <a:pPr>
              <a:buNone/>
            </a:pPr>
            <a:r>
              <a:rPr lang="en-US" dirty="0" smtClean="0"/>
              <a:t>constraint </a:t>
            </a:r>
            <a:r>
              <a:rPr lang="en-US" dirty="0" err="1" smtClean="0"/>
              <a:t>unique_sname</a:t>
            </a:r>
            <a:r>
              <a:rPr lang="en-US" dirty="0" smtClean="0"/>
              <a:t> unique(</a:t>
            </a:r>
            <a:r>
              <a:rPr lang="en-US" dirty="0" err="1" smtClean="0"/>
              <a:t>sname</a:t>
            </a:r>
            <a:r>
              <a:rPr lang="en-US" dirty="0" smtClean="0"/>
              <a:t>)</a:t>
            </a:r>
          </a:p>
          <a:p>
            <a:r>
              <a:rPr lang="zh-CN" altLang="en-US" dirty="0" smtClean="0"/>
              <a:t>删除</a:t>
            </a:r>
            <a:r>
              <a:rPr lang="en-US" dirty="0" err="1" smtClean="0"/>
              <a:t>unique_sname</a:t>
            </a:r>
            <a:r>
              <a:rPr lang="zh-CN" altLang="en-US" dirty="0" smtClean="0"/>
              <a:t>约束。</a:t>
            </a:r>
          </a:p>
          <a:p>
            <a:pPr>
              <a:buNone/>
            </a:pPr>
            <a:r>
              <a:rPr lang="en-US" dirty="0" smtClean="0"/>
              <a:t>   alter table </a:t>
            </a:r>
            <a:r>
              <a:rPr lang="en-US" dirty="0" err="1" smtClean="0"/>
              <a:t>dbo.Student</a:t>
            </a:r>
            <a:r>
              <a:rPr lang="en-US" dirty="0" smtClean="0"/>
              <a:t> drop  </a:t>
            </a:r>
            <a:r>
              <a:rPr lang="en-US" dirty="0" err="1" smtClean="0"/>
              <a:t>unique_sname</a:t>
            </a:r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>
                <a:ea typeface="宋体" pitchFamily="2" charset="-122"/>
              </a:rPr>
              <a:t>例题（续）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在删除某列前要先解除与该列相关联的约束等关系。</a:t>
            </a:r>
          </a:p>
          <a:p>
            <a:pPr lvl="0"/>
            <a:r>
              <a:rPr lang="zh-CN" altLang="en-US" dirty="0" smtClean="0"/>
              <a:t>删除列使用</a:t>
            </a:r>
            <a:r>
              <a:rPr lang="en-US" dirty="0" smtClean="0"/>
              <a:t>ALTER TABLE</a:t>
            </a:r>
            <a:r>
              <a:rPr lang="zh-CN" altLang="en-US" dirty="0" smtClean="0"/>
              <a:t>的</a:t>
            </a:r>
            <a:r>
              <a:rPr lang="en-US" dirty="0" smtClean="0"/>
              <a:t> DROP COLUMN</a:t>
            </a:r>
            <a:r>
              <a:rPr lang="zh-CN" altLang="en-US" dirty="0" smtClean="0"/>
              <a:t>子句，其中</a:t>
            </a:r>
            <a:r>
              <a:rPr lang="en-US" dirty="0" smtClean="0"/>
              <a:t>COLUMN</a:t>
            </a:r>
            <a:r>
              <a:rPr lang="zh-CN" altLang="en-US" dirty="0" smtClean="0"/>
              <a:t>不能省略，因为如果省略，则成了</a:t>
            </a:r>
            <a:r>
              <a:rPr lang="en-US" dirty="0" smtClean="0"/>
              <a:t>ALTER TABLE DROP</a:t>
            </a:r>
            <a:r>
              <a:rPr lang="zh-CN" altLang="en-US" dirty="0" smtClean="0"/>
              <a:t>，这是删除约束的语句。</a:t>
            </a:r>
          </a:p>
          <a:p>
            <a:r>
              <a:rPr lang="zh-CN" altLang="en-US" dirty="0" smtClean="0"/>
              <a:t>删除</a:t>
            </a:r>
            <a:r>
              <a:rPr lang="en-US" dirty="0" smtClean="0"/>
              <a:t>PRIMARY KRY</a:t>
            </a:r>
            <a:r>
              <a:rPr lang="zh-CN" altLang="en-US" dirty="0" smtClean="0"/>
              <a:t>约束时，如果另一个表中的</a:t>
            </a:r>
            <a:r>
              <a:rPr lang="en-US" dirty="0" smtClean="0"/>
              <a:t>FOREIGN KEY</a:t>
            </a:r>
            <a:r>
              <a:rPr lang="zh-CN" altLang="en-US" dirty="0" smtClean="0"/>
              <a:t>约束引用了该</a:t>
            </a:r>
            <a:r>
              <a:rPr lang="en-US" dirty="0" smtClean="0"/>
              <a:t>PRIMARY KRY</a:t>
            </a:r>
            <a:r>
              <a:rPr lang="zh-CN" altLang="en-US" dirty="0" smtClean="0"/>
              <a:t>约束，则必须先删除</a:t>
            </a:r>
            <a:r>
              <a:rPr lang="en-US" dirty="0" smtClean="0"/>
              <a:t>FOREIGN KEY</a:t>
            </a:r>
            <a:r>
              <a:rPr lang="zh-CN" altLang="en-US" dirty="0" smtClean="0"/>
              <a:t>约束。</a:t>
            </a:r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>
                <a:ea typeface="宋体" pitchFamily="2" charset="-122"/>
              </a:rPr>
              <a:t>说明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NOCHECK</a:t>
            </a:r>
            <a:r>
              <a:rPr lang="zh-CN" altLang="en-US" dirty="0" smtClean="0"/>
              <a:t>的说明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表创建以后添加约束的时候，默认是</a:t>
            </a:r>
            <a:r>
              <a:rPr lang="en-US" dirty="0" smtClean="0"/>
              <a:t>with check</a:t>
            </a:r>
            <a:r>
              <a:rPr lang="zh-CN" altLang="en-US" dirty="0" smtClean="0"/>
              <a:t>选项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这种情况下，会检查已有数据，如果现有数据违反了拟添加的约束，则数据库引擎将返回错误信息，并且不添加约束。</a:t>
            </a:r>
            <a:endParaRPr lang="en-US" altLang="zh-CN" dirty="0" smtClean="0"/>
          </a:p>
          <a:p>
            <a:r>
              <a:rPr lang="zh-CN" altLang="en-US" dirty="0" smtClean="0"/>
              <a:t>如果不想根据现有数据验证新的约束，可以使用</a:t>
            </a:r>
            <a:r>
              <a:rPr lang="en-US" dirty="0" smtClean="0"/>
              <a:t> WITH NOCHECK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在现有列中添加一个未经验证的 </a:t>
            </a:r>
            <a:r>
              <a:rPr lang="en-US" altLang="zh-CN" dirty="0" smtClean="0"/>
              <a:t>CHECK </a:t>
            </a:r>
            <a:r>
              <a:rPr lang="zh-CN" altLang="en-US" dirty="0" smtClean="0"/>
              <a:t>约束</a:t>
            </a:r>
            <a:endParaRPr lang="en-US" altLang="zh-CN" dirty="0" smtClean="0"/>
          </a:p>
          <a:p>
            <a:pPr>
              <a:buNone/>
            </a:pPr>
            <a:r>
              <a:rPr lang="en-US" sz="3200" dirty="0" smtClean="0"/>
              <a:t>alter table </a:t>
            </a:r>
            <a:r>
              <a:rPr lang="en-US" sz="3200" dirty="0" err="1" smtClean="0"/>
              <a:t>dbo.student</a:t>
            </a:r>
            <a:endParaRPr lang="zh-CN" altLang="en-US" sz="3200" dirty="0" smtClean="0"/>
          </a:p>
          <a:p>
            <a:pPr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with </a:t>
            </a:r>
            <a:r>
              <a:rPr lang="en-US" sz="3200" dirty="0" err="1" smtClean="0">
                <a:solidFill>
                  <a:srgbClr val="FF0000"/>
                </a:solidFill>
              </a:rPr>
              <a:t>nocheck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3200" dirty="0" smtClean="0"/>
              <a:t>add constraint </a:t>
            </a:r>
            <a:r>
              <a:rPr lang="en-US" sz="3200" dirty="0" err="1" smtClean="0"/>
              <a:t>ck_dept</a:t>
            </a:r>
            <a:r>
              <a:rPr lang="en-US" sz="3200" dirty="0" smtClean="0"/>
              <a:t> check(dept in('</a:t>
            </a:r>
            <a:r>
              <a:rPr lang="en-US" sz="3200" dirty="0" err="1" smtClean="0"/>
              <a:t>computer','math</a:t>
            </a:r>
            <a:r>
              <a:rPr lang="en-US" sz="3200" dirty="0" smtClean="0"/>
              <a:t>'))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351089" y="2924175"/>
            <a:ext cx="7793037" cy="795338"/>
          </a:xfrm>
        </p:spPr>
        <p:txBody>
          <a:bodyPr/>
          <a:lstStyle/>
          <a:p>
            <a:r>
              <a:rPr lang="zh-CN" altLang="en-US" dirty="0" smtClean="0"/>
              <a:t>知识点</a:t>
            </a:r>
            <a:r>
              <a:rPr lang="en-US" altLang="zh-CN" dirty="0" smtClean="0"/>
              <a:t>43</a:t>
            </a:r>
            <a:r>
              <a:rPr lang="zh-CN" altLang="en-US" dirty="0" smtClean="0"/>
              <a:t>：删除表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0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宋体" pitchFamily="2" charset="-122"/>
              </a:rPr>
              <a:t>创建表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说明：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表在数据库中被创建 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表名和列名要有意义（不允许使用关键字）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不允许重名。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表名最多</a:t>
            </a:r>
            <a:r>
              <a:rPr lang="en-US" altLang="zh-CN" smtClean="0">
                <a:ea typeface="宋体" pitchFamily="2" charset="-122"/>
              </a:rPr>
              <a:t>128</a:t>
            </a:r>
            <a:r>
              <a:rPr lang="zh-CN" altLang="en-US" smtClean="0">
                <a:ea typeface="宋体" pitchFamily="2" charset="-122"/>
              </a:rPr>
              <a:t>个字符。</a:t>
            </a:r>
          </a:p>
          <a:p>
            <a:pPr lvl="1" eaLnBrk="1" hangingPunct="1"/>
            <a:r>
              <a:rPr lang="zh-CN" altLang="en-US" smtClean="0">
                <a:ea typeface="宋体" pitchFamily="2" charset="-122"/>
              </a:rPr>
              <a:t>列名在一个表中必须是唯一的，最多</a:t>
            </a:r>
            <a:r>
              <a:rPr lang="en-US" altLang="zh-CN" smtClean="0">
                <a:ea typeface="宋体" pitchFamily="2" charset="-122"/>
              </a:rPr>
              <a:t>128</a:t>
            </a:r>
            <a:r>
              <a:rPr lang="zh-CN" altLang="en-US" smtClean="0">
                <a:ea typeface="宋体" pitchFamily="2" charset="-122"/>
              </a:rPr>
              <a:t>个字符。</a:t>
            </a: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1773239"/>
            <a:ext cx="11138207" cy="4402137"/>
          </a:xfrm>
        </p:spPr>
        <p:txBody>
          <a:bodyPr/>
          <a:lstStyle/>
          <a:p>
            <a:r>
              <a:rPr lang="zh-CN" altLang="en-US" dirty="0" smtClean="0"/>
              <a:t>删除表的操作将删除关于该表的所有定义（包括表的结构、索引、触发器、约束等）和表的数据。</a:t>
            </a:r>
            <a:endParaRPr lang="en-US" altLang="zh-CN" dirty="0" smtClean="0"/>
          </a:p>
          <a:p>
            <a:r>
              <a:rPr lang="zh-CN" altLang="en-US" dirty="0" smtClean="0"/>
              <a:t>如果要删除主表，必须先删除子表或先在子表中删除对应的</a:t>
            </a:r>
            <a:r>
              <a:rPr lang="en-US" dirty="0" smtClean="0"/>
              <a:t>FOREIGN KEY</a:t>
            </a:r>
            <a:r>
              <a:rPr lang="zh-CN" altLang="en-US" dirty="0" smtClean="0"/>
              <a:t>约束</a:t>
            </a:r>
            <a:endParaRPr lang="en-US" dirty="0" smtClean="0"/>
          </a:p>
          <a:p>
            <a:r>
              <a:rPr lang="en-US" dirty="0" smtClean="0"/>
              <a:t>SQL Server</a:t>
            </a:r>
            <a:r>
              <a:rPr lang="zh-CN" altLang="en-US" dirty="0" smtClean="0"/>
              <a:t>中，删除表后，建立在该表上的视图定义仍然保留在数据字典中，但是当用户引用时出错。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任何引用已删除表的视图或存储过程都必须使用</a:t>
            </a:r>
            <a:r>
              <a:rPr lang="en-US" dirty="0" smtClean="0"/>
              <a:t> DROP VIEW </a:t>
            </a:r>
            <a:r>
              <a:rPr lang="zh-CN" altLang="en-US" dirty="0" smtClean="0"/>
              <a:t>或</a:t>
            </a:r>
            <a:r>
              <a:rPr lang="en-US" dirty="0" smtClean="0"/>
              <a:t> DROP PROCEDURE </a:t>
            </a:r>
            <a:r>
              <a:rPr lang="zh-CN" altLang="en-US" dirty="0" smtClean="0"/>
              <a:t>显式删除。。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删除表（续）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dirty="0" smtClean="0"/>
              <a:t>T-SQL</a:t>
            </a:r>
            <a:r>
              <a:rPr lang="zh-CN" altLang="en-US" dirty="0" smtClean="0"/>
              <a:t>的</a:t>
            </a:r>
            <a:r>
              <a:rPr lang="en-US" dirty="0" smtClean="0"/>
              <a:t>DROP TABLE</a:t>
            </a:r>
            <a:r>
              <a:rPr lang="zh-CN" altLang="en-US" dirty="0" smtClean="0"/>
              <a:t>语句删除表</a:t>
            </a:r>
            <a:endParaRPr lang="en-US" altLang="zh-CN" dirty="0" smtClean="0"/>
          </a:p>
          <a:p>
            <a:pPr lvl="1"/>
            <a:r>
              <a:rPr lang="en-US" dirty="0" smtClean="0"/>
              <a:t>DROP TABLE </a:t>
            </a:r>
            <a:r>
              <a:rPr lang="en-US" dirty="0" err="1" smtClean="0"/>
              <a:t>mytest</a:t>
            </a:r>
            <a:endParaRPr lang="zh-CN" altLang="en-US" dirty="0" smtClean="0"/>
          </a:p>
          <a:p>
            <a:r>
              <a:rPr lang="zh-CN" altLang="en-US" dirty="0" smtClean="0"/>
              <a:t>如果要删除表中的所有数据而不删除表本身，即清空表。可使用</a:t>
            </a:r>
            <a:r>
              <a:rPr lang="en-US" dirty="0" smtClean="0"/>
              <a:t>TRUNCATE TABLE 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语法为：</a:t>
            </a:r>
            <a:r>
              <a:rPr lang="en-US" dirty="0" smtClean="0"/>
              <a:t>TRUNCATE TABLE </a:t>
            </a:r>
            <a:r>
              <a:rPr lang="zh-CN" altLang="en-US" dirty="0" smtClean="0"/>
              <a:t>表名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宋体" pitchFamily="2" charset="-122"/>
              </a:rPr>
              <a:t>创建表（续）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两种创建表的方式：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Management Studio</a:t>
            </a:r>
            <a:r>
              <a:rPr lang="zh-CN" altLang="en-US" dirty="0" smtClean="0">
                <a:ea typeface="宋体" pitchFamily="2" charset="-122"/>
              </a:rPr>
              <a:t>中创建</a:t>
            </a:r>
          </a:p>
          <a:p>
            <a:pPr lvl="1" eaLnBrk="1" hangingPunct="1"/>
            <a:r>
              <a:rPr lang="zh-CN" altLang="en-US" dirty="0" smtClean="0">
                <a:ea typeface="宋体" pitchFamily="2" charset="-122"/>
              </a:rPr>
              <a:t>执行</a:t>
            </a:r>
            <a:r>
              <a:rPr lang="en-US" altLang="zh-CN" dirty="0" smtClean="0">
                <a:ea typeface="宋体" pitchFamily="2" charset="-122"/>
              </a:rPr>
              <a:t>SQL</a:t>
            </a:r>
            <a:r>
              <a:rPr lang="zh-CN" altLang="en-US" dirty="0" smtClean="0">
                <a:ea typeface="宋体" pitchFamily="2" charset="-122"/>
              </a:rPr>
              <a:t>语句</a:t>
            </a:r>
          </a:p>
          <a:p>
            <a:pPr eaLnBrk="1" hangingPunct="1"/>
            <a:r>
              <a:rPr lang="zh-CN" altLang="en-US" dirty="0" smtClean="0">
                <a:ea typeface="宋体" pitchFamily="2" charset="-122"/>
              </a:rPr>
              <a:t>说明：</a:t>
            </a:r>
          </a:p>
          <a:p>
            <a:pPr lvl="1" eaLnBrk="1" hangingPunct="1"/>
            <a:r>
              <a:rPr lang="zh-CN" altLang="en-US" dirty="0" smtClean="0">
                <a:ea typeface="宋体" pitchFamily="2" charset="-122"/>
              </a:rPr>
              <a:t>创建表只能在</a:t>
            </a:r>
            <a:r>
              <a:rPr lang="zh-CN" altLang="en-US" dirty="0" smtClean="0">
                <a:solidFill>
                  <a:srgbClr val="FF3300"/>
                </a:solidFill>
                <a:ea typeface="宋体" pitchFamily="2" charset="-122"/>
              </a:rPr>
              <a:t>当前数据库</a:t>
            </a:r>
            <a:r>
              <a:rPr lang="zh-CN" altLang="en-US" dirty="0" smtClean="0">
                <a:ea typeface="宋体" pitchFamily="2" charset="-122"/>
              </a:rPr>
              <a:t>中进行</a:t>
            </a:r>
          </a:p>
          <a:p>
            <a:pPr lvl="1" eaLnBrk="1" hangingPunct="1"/>
            <a:r>
              <a:rPr lang="zh-CN" altLang="en-US" dirty="0" smtClean="0">
                <a:ea typeface="宋体" pitchFamily="2" charset="-122"/>
              </a:rPr>
              <a:t>当前数据库指的是可以操作的数据库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Use </a:t>
            </a:r>
            <a:r>
              <a:rPr lang="zh-CN" altLang="en-US" dirty="0" smtClean="0">
                <a:ea typeface="宋体" pitchFamily="2" charset="-122"/>
              </a:rPr>
              <a:t>数据库名</a:t>
            </a:r>
          </a:p>
          <a:p>
            <a:pPr lvl="1" eaLnBrk="1" hangingPunct="1"/>
            <a:r>
              <a:rPr lang="zh-CN" altLang="en-US" dirty="0" smtClean="0">
                <a:ea typeface="宋体" pitchFamily="2" charset="-122"/>
              </a:rPr>
              <a:t>默认数据库是系统数据库</a:t>
            </a:r>
            <a:r>
              <a:rPr lang="en-US" altLang="zh-CN" dirty="0" smtClean="0">
                <a:ea typeface="宋体" pitchFamily="2" charset="-122"/>
              </a:rPr>
              <a:t>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 t="15359" b="9372"/>
          <a:stretch>
            <a:fillRect/>
          </a:stretch>
        </p:blipFill>
        <p:spPr bwMode="auto">
          <a:xfrm>
            <a:off x="0" y="135802"/>
            <a:ext cx="12171135" cy="633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1 数据库概述">
  <a:themeElements>
    <a:clrScheme name="ch1 数据库概述 9">
      <a:dk1>
        <a:srgbClr val="000000"/>
      </a:dk1>
      <a:lt1>
        <a:srgbClr val="FEE8F7"/>
      </a:lt1>
      <a:dk2>
        <a:srgbClr val="333399"/>
      </a:dk2>
      <a:lt2>
        <a:srgbClr val="1C1C1C"/>
      </a:lt2>
      <a:accent1>
        <a:srgbClr val="FFFFFF"/>
      </a:accent1>
      <a:accent2>
        <a:srgbClr val="F81F08"/>
      </a:accent2>
      <a:accent3>
        <a:srgbClr val="FEF2FA"/>
      </a:accent3>
      <a:accent4>
        <a:srgbClr val="000000"/>
      </a:accent4>
      <a:accent5>
        <a:srgbClr val="FFFFFF"/>
      </a:accent5>
      <a:accent6>
        <a:srgbClr val="E11B06"/>
      </a:accent6>
      <a:hlink>
        <a:srgbClr val="FF0000"/>
      </a:hlink>
      <a:folHlink>
        <a:srgbClr val="3333C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h1 数据库概述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1 数据库概述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1 数据库概述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8">
        <a:dk1>
          <a:srgbClr val="000000"/>
        </a:dk1>
        <a:lt1>
          <a:srgbClr val="FEE8F7"/>
        </a:lt1>
        <a:dk2>
          <a:srgbClr val="333399"/>
        </a:dk2>
        <a:lt2>
          <a:srgbClr val="1C1C1C"/>
        </a:lt2>
        <a:accent1>
          <a:srgbClr val="B5FFEC"/>
        </a:accent1>
        <a:accent2>
          <a:srgbClr val="F81F08"/>
        </a:accent2>
        <a:accent3>
          <a:srgbClr val="FEF2FA"/>
        </a:accent3>
        <a:accent4>
          <a:srgbClr val="000000"/>
        </a:accent4>
        <a:accent5>
          <a:srgbClr val="D7FFF4"/>
        </a:accent5>
        <a:accent6>
          <a:srgbClr val="E11B06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1 数据库概述 9">
        <a:dk1>
          <a:srgbClr val="000000"/>
        </a:dk1>
        <a:lt1>
          <a:srgbClr val="FEE8F7"/>
        </a:lt1>
        <a:dk2>
          <a:srgbClr val="333399"/>
        </a:dk2>
        <a:lt2>
          <a:srgbClr val="1C1C1C"/>
        </a:lt2>
        <a:accent1>
          <a:srgbClr val="FFFFFF"/>
        </a:accent1>
        <a:accent2>
          <a:srgbClr val="F81F08"/>
        </a:accent2>
        <a:accent3>
          <a:srgbClr val="FEF2FA"/>
        </a:accent3>
        <a:accent4>
          <a:srgbClr val="000000"/>
        </a:accent4>
        <a:accent5>
          <a:srgbClr val="FFFFFF"/>
        </a:accent5>
        <a:accent6>
          <a:srgbClr val="E11B06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3551</Words>
  <Application>Microsoft Office PowerPoint</Application>
  <PresentationFormat>宽屏</PresentationFormat>
  <Paragraphs>606</Paragraphs>
  <Slides>71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7" baseType="lpstr">
      <vt:lpstr>Arial </vt:lpstr>
      <vt:lpstr>Principals of Database System</vt:lpstr>
      <vt:lpstr>仿宋_GB2312</vt:lpstr>
      <vt:lpstr>黑体</vt:lpstr>
      <vt:lpstr>楷体</vt:lpstr>
      <vt:lpstr>隶书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ch1 数据库概述</vt:lpstr>
      <vt:lpstr>Office 主题</vt:lpstr>
      <vt:lpstr>BMP 图象</vt:lpstr>
      <vt:lpstr>知识点36： 表的简介</vt:lpstr>
      <vt:lpstr>表</vt:lpstr>
      <vt:lpstr>表的分类</vt:lpstr>
      <vt:lpstr>临时表</vt:lpstr>
      <vt:lpstr>临时表的作用</vt:lpstr>
      <vt:lpstr>知识点37： 创建表</vt:lpstr>
      <vt:lpstr>创建表</vt:lpstr>
      <vt:lpstr>创建表（续）</vt:lpstr>
      <vt:lpstr>PowerPoint 演示文稿</vt:lpstr>
      <vt:lpstr>数据类型</vt:lpstr>
      <vt:lpstr>数据类型（续）</vt:lpstr>
      <vt:lpstr>数据类型（续）</vt:lpstr>
      <vt:lpstr>NULL的含义</vt:lpstr>
      <vt:lpstr>NULL的含义（续）</vt:lpstr>
      <vt:lpstr>创建表的SQL语句</vt:lpstr>
      <vt:lpstr>SQL语句创建表——例题（续）</vt:lpstr>
      <vt:lpstr>PowerPoint 演示文稿</vt:lpstr>
      <vt:lpstr>SQL语句创建表——例题</vt:lpstr>
      <vt:lpstr>PowerPoint 演示文稿</vt:lpstr>
      <vt:lpstr>知识点38：列属性说明与设置</vt:lpstr>
      <vt:lpstr>指定列的默认值</vt:lpstr>
      <vt:lpstr>默认值</vt:lpstr>
      <vt:lpstr>默认值（续）</vt:lpstr>
      <vt:lpstr>IDENTITY属性</vt:lpstr>
      <vt:lpstr>说明</vt:lpstr>
      <vt:lpstr>IDENTITY属性设置</vt:lpstr>
      <vt:lpstr>IDENTITY属性设置（续）</vt:lpstr>
      <vt:lpstr>练习</vt:lpstr>
      <vt:lpstr>PowerPoint 演示文稿</vt:lpstr>
      <vt:lpstr>知识点39：数据完整性约束</vt:lpstr>
      <vt:lpstr>数据完整性约束</vt:lpstr>
      <vt:lpstr>数据完整性约束（续）</vt:lpstr>
      <vt:lpstr>知识点39：实体完整性及其实现</vt:lpstr>
      <vt:lpstr>PRIMARY KEY约束</vt:lpstr>
      <vt:lpstr>说明</vt:lpstr>
      <vt:lpstr>单一主键约束的实现</vt:lpstr>
      <vt:lpstr>单一主键约束的实现（续）</vt:lpstr>
      <vt:lpstr>单一主键约束的实现（续）</vt:lpstr>
      <vt:lpstr>组合主键的设置</vt:lpstr>
      <vt:lpstr>组合主键的设置（续）</vt:lpstr>
      <vt:lpstr>组合主键的设置（续）</vt:lpstr>
      <vt:lpstr>UNIQUE约束</vt:lpstr>
      <vt:lpstr>说明</vt:lpstr>
      <vt:lpstr>设置唯一约束</vt:lpstr>
      <vt:lpstr>设置唯一约束（续）</vt:lpstr>
      <vt:lpstr>设置唯一约束（续）</vt:lpstr>
      <vt:lpstr>知识点40：用户定义完整性及其实现</vt:lpstr>
      <vt:lpstr>用户定义完整性</vt:lpstr>
      <vt:lpstr>检查约束</vt:lpstr>
      <vt:lpstr>设置检查约束</vt:lpstr>
      <vt:lpstr>设置检查约束（续）</vt:lpstr>
      <vt:lpstr>知识点41：参照完整性及其实现</vt:lpstr>
      <vt:lpstr>参照完整性</vt:lpstr>
      <vt:lpstr>外键约束</vt:lpstr>
      <vt:lpstr>说明</vt:lpstr>
      <vt:lpstr>PowerPoint 演示文稿</vt:lpstr>
      <vt:lpstr>设置外键约束</vt:lpstr>
      <vt:lpstr>设置外键约束（续）</vt:lpstr>
      <vt:lpstr>例题</vt:lpstr>
      <vt:lpstr>PowerPoint 演示文稿</vt:lpstr>
      <vt:lpstr>知识点42：修改表</vt:lpstr>
      <vt:lpstr>修改表</vt:lpstr>
      <vt:lpstr>例题</vt:lpstr>
      <vt:lpstr>例题（续）</vt:lpstr>
      <vt:lpstr>例题（续）</vt:lpstr>
      <vt:lpstr>说明</vt:lpstr>
      <vt:lpstr>WITH NOCHECK的说明</vt:lpstr>
      <vt:lpstr>例题</vt:lpstr>
      <vt:lpstr>知识点43：删除表</vt:lpstr>
      <vt:lpstr>删除表</vt:lpstr>
      <vt:lpstr>删除表（续）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Surface wy</dc:creator>
  <cp:lastModifiedBy>Surface wy</cp:lastModifiedBy>
  <cp:revision>146</cp:revision>
  <dcterms:created xsi:type="dcterms:W3CDTF">2016-04-07T13:26:22Z</dcterms:created>
  <dcterms:modified xsi:type="dcterms:W3CDTF">2016-04-23T12:34:47Z</dcterms:modified>
</cp:coreProperties>
</file>